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深色樣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59"/>
  </p:normalViewPr>
  <p:slideViewPr>
    <p:cSldViewPr snapToGrid="0" snapToObjects="1">
      <p:cViewPr varScale="1">
        <p:scale>
          <a:sx n="112" d="100"/>
          <a:sy n="11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800AFC-CA81-8E4E-9350-4DE6FDE65141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993016C2-D89D-3C4C-B720-EA8E64740996}">
      <dgm:prSet phldrT="[文字]" custT="1"/>
      <dgm:spPr/>
      <dgm:t>
        <a:bodyPr/>
        <a:lstStyle/>
        <a:p>
          <a:r>
            <a:rPr lang="zh-TW" altLang="en-US" sz="2000" dirty="0"/>
            <a:t>規劃採購管理</a:t>
          </a:r>
        </a:p>
      </dgm:t>
    </dgm:pt>
    <dgm:pt modelId="{196E722C-177A-C140-B7B4-C973419710ED}" type="parTrans" cxnId="{D91AB81A-8B99-1C41-B487-82C29026EA98}">
      <dgm:prSet/>
      <dgm:spPr/>
      <dgm:t>
        <a:bodyPr/>
        <a:lstStyle/>
        <a:p>
          <a:endParaRPr lang="zh-TW" altLang="en-US" sz="1400"/>
        </a:p>
      </dgm:t>
    </dgm:pt>
    <dgm:pt modelId="{BD90F17F-0EF2-154F-8C6C-6AC507C97F56}" type="sibTrans" cxnId="{D91AB81A-8B99-1C41-B487-82C29026EA98}">
      <dgm:prSet/>
      <dgm:spPr/>
      <dgm:t>
        <a:bodyPr/>
        <a:lstStyle/>
        <a:p>
          <a:endParaRPr lang="zh-TW" altLang="en-US" sz="1400"/>
        </a:p>
      </dgm:t>
    </dgm:pt>
    <dgm:pt modelId="{4882494B-1938-B746-BD81-8678538574E1}">
      <dgm:prSet phldrT="[文字]" custT="1"/>
      <dgm:spPr/>
      <dgm:t>
        <a:bodyPr/>
        <a:lstStyle/>
        <a:p>
          <a:r>
            <a:rPr lang="zh-TW" altLang="en-US" sz="2000" dirty="0"/>
            <a:t>執行採購</a:t>
          </a:r>
        </a:p>
      </dgm:t>
    </dgm:pt>
    <dgm:pt modelId="{3EEFDAD0-3711-EC43-9640-A50836FC7AE4}" type="parTrans" cxnId="{A97344AE-482E-DD40-991F-98E932C606C0}">
      <dgm:prSet/>
      <dgm:spPr/>
      <dgm:t>
        <a:bodyPr/>
        <a:lstStyle/>
        <a:p>
          <a:endParaRPr lang="zh-TW" altLang="en-US" sz="1400"/>
        </a:p>
      </dgm:t>
    </dgm:pt>
    <dgm:pt modelId="{9F071165-8657-B448-A2B9-ABBF70B3EAE8}" type="sibTrans" cxnId="{A97344AE-482E-DD40-991F-98E932C606C0}">
      <dgm:prSet/>
      <dgm:spPr/>
      <dgm:t>
        <a:bodyPr/>
        <a:lstStyle/>
        <a:p>
          <a:endParaRPr lang="zh-TW" altLang="en-US" sz="1400"/>
        </a:p>
      </dgm:t>
    </dgm:pt>
    <dgm:pt modelId="{FF464477-7674-564F-9E01-94FCFD1CE7C0}">
      <dgm:prSet phldrT="[文字]" custT="1"/>
      <dgm:spPr/>
      <dgm:t>
        <a:bodyPr/>
        <a:lstStyle/>
        <a:p>
          <a:r>
            <a:rPr lang="zh-TW" altLang="en-US" sz="2000" dirty="0"/>
            <a:t>管制採購</a:t>
          </a:r>
        </a:p>
      </dgm:t>
    </dgm:pt>
    <dgm:pt modelId="{2CF904EC-AD16-CE44-8EE9-10A3AE1C27A8}" type="parTrans" cxnId="{485A18A4-BC3D-0049-9417-E167AA7133AF}">
      <dgm:prSet/>
      <dgm:spPr/>
      <dgm:t>
        <a:bodyPr/>
        <a:lstStyle/>
        <a:p>
          <a:endParaRPr lang="zh-TW" altLang="en-US" sz="1400"/>
        </a:p>
      </dgm:t>
    </dgm:pt>
    <dgm:pt modelId="{8A862D67-B5BC-404C-A026-41C7C195D895}" type="sibTrans" cxnId="{485A18A4-BC3D-0049-9417-E167AA7133AF}">
      <dgm:prSet/>
      <dgm:spPr/>
      <dgm:t>
        <a:bodyPr/>
        <a:lstStyle/>
        <a:p>
          <a:endParaRPr lang="zh-TW" altLang="en-US" sz="1400"/>
        </a:p>
      </dgm:t>
    </dgm:pt>
    <dgm:pt modelId="{BB3CC0E4-8094-104D-9EF8-6169B1BBC5C5}" type="pres">
      <dgm:prSet presAssocID="{BE800AFC-CA81-8E4E-9350-4DE6FDE65141}" presName="Name0" presStyleCnt="0">
        <dgm:presLayoutVars>
          <dgm:dir/>
          <dgm:animLvl val="lvl"/>
          <dgm:resizeHandles val="exact"/>
        </dgm:presLayoutVars>
      </dgm:prSet>
      <dgm:spPr/>
    </dgm:pt>
    <dgm:pt modelId="{8104D614-2ABB-E845-B744-F48583A99F6B}" type="pres">
      <dgm:prSet presAssocID="{993016C2-D89D-3C4C-B720-EA8E64740996}" presName="parTxOnly" presStyleLbl="node1" presStyleIdx="0" presStyleCnt="3" custScaleY="43682">
        <dgm:presLayoutVars>
          <dgm:chMax val="0"/>
          <dgm:chPref val="0"/>
          <dgm:bulletEnabled val="1"/>
        </dgm:presLayoutVars>
      </dgm:prSet>
      <dgm:spPr/>
    </dgm:pt>
    <dgm:pt modelId="{00D055FD-83E7-1C44-B9B2-6AB1EFF38F4D}" type="pres">
      <dgm:prSet presAssocID="{BD90F17F-0EF2-154F-8C6C-6AC507C97F56}" presName="parTxOnlySpace" presStyleCnt="0"/>
      <dgm:spPr/>
    </dgm:pt>
    <dgm:pt modelId="{B521A19F-F887-9F48-B098-1C14B3E137C4}" type="pres">
      <dgm:prSet presAssocID="{4882494B-1938-B746-BD81-8678538574E1}" presName="parTxOnly" presStyleLbl="node1" presStyleIdx="1" presStyleCnt="3" custScaleX="78557" custScaleY="43079">
        <dgm:presLayoutVars>
          <dgm:chMax val="0"/>
          <dgm:chPref val="0"/>
          <dgm:bulletEnabled val="1"/>
        </dgm:presLayoutVars>
      </dgm:prSet>
      <dgm:spPr/>
    </dgm:pt>
    <dgm:pt modelId="{E5778830-5E2C-A642-A7B9-CBCE53817C4C}" type="pres">
      <dgm:prSet presAssocID="{9F071165-8657-B448-A2B9-ABBF70B3EAE8}" presName="parTxOnlySpace" presStyleCnt="0"/>
      <dgm:spPr/>
    </dgm:pt>
    <dgm:pt modelId="{277F3A36-88A9-1345-B87D-453CCFA4396A}" type="pres">
      <dgm:prSet presAssocID="{FF464477-7674-564F-9E01-94FCFD1CE7C0}" presName="parTxOnly" presStyleLbl="node1" presStyleIdx="2" presStyleCnt="3" custScaleX="78986" custScaleY="43025">
        <dgm:presLayoutVars>
          <dgm:chMax val="0"/>
          <dgm:chPref val="0"/>
          <dgm:bulletEnabled val="1"/>
        </dgm:presLayoutVars>
      </dgm:prSet>
      <dgm:spPr/>
    </dgm:pt>
  </dgm:ptLst>
  <dgm:cxnLst>
    <dgm:cxn modelId="{EE13EA13-6CD1-0040-8A38-9DBC27F5C779}" type="presOf" srcId="{4882494B-1938-B746-BD81-8678538574E1}" destId="{B521A19F-F887-9F48-B098-1C14B3E137C4}" srcOrd="0" destOrd="0" presId="urn:microsoft.com/office/officeart/2005/8/layout/chevron1"/>
    <dgm:cxn modelId="{D91AB81A-8B99-1C41-B487-82C29026EA98}" srcId="{BE800AFC-CA81-8E4E-9350-4DE6FDE65141}" destId="{993016C2-D89D-3C4C-B720-EA8E64740996}" srcOrd="0" destOrd="0" parTransId="{196E722C-177A-C140-B7B4-C973419710ED}" sibTransId="{BD90F17F-0EF2-154F-8C6C-6AC507C97F56}"/>
    <dgm:cxn modelId="{A084FD5C-20FD-0F4C-9D9C-5BA803E10D13}" type="presOf" srcId="{993016C2-D89D-3C4C-B720-EA8E64740996}" destId="{8104D614-2ABB-E845-B744-F48583A99F6B}" srcOrd="0" destOrd="0" presId="urn:microsoft.com/office/officeart/2005/8/layout/chevron1"/>
    <dgm:cxn modelId="{1035BF64-691D-BC4F-B09E-9120012883F2}" type="presOf" srcId="{BE800AFC-CA81-8E4E-9350-4DE6FDE65141}" destId="{BB3CC0E4-8094-104D-9EF8-6169B1BBC5C5}" srcOrd="0" destOrd="0" presId="urn:microsoft.com/office/officeart/2005/8/layout/chevron1"/>
    <dgm:cxn modelId="{485A18A4-BC3D-0049-9417-E167AA7133AF}" srcId="{BE800AFC-CA81-8E4E-9350-4DE6FDE65141}" destId="{FF464477-7674-564F-9E01-94FCFD1CE7C0}" srcOrd="2" destOrd="0" parTransId="{2CF904EC-AD16-CE44-8EE9-10A3AE1C27A8}" sibTransId="{8A862D67-B5BC-404C-A026-41C7C195D895}"/>
    <dgm:cxn modelId="{A97344AE-482E-DD40-991F-98E932C606C0}" srcId="{BE800AFC-CA81-8E4E-9350-4DE6FDE65141}" destId="{4882494B-1938-B746-BD81-8678538574E1}" srcOrd="1" destOrd="0" parTransId="{3EEFDAD0-3711-EC43-9640-A50836FC7AE4}" sibTransId="{9F071165-8657-B448-A2B9-ABBF70B3EAE8}"/>
    <dgm:cxn modelId="{DA7CCCE7-A7A8-844E-AC02-6E15E2861B0F}" type="presOf" srcId="{FF464477-7674-564F-9E01-94FCFD1CE7C0}" destId="{277F3A36-88A9-1345-B87D-453CCFA4396A}" srcOrd="0" destOrd="0" presId="urn:microsoft.com/office/officeart/2005/8/layout/chevron1"/>
    <dgm:cxn modelId="{4A49DDB7-D687-3341-A86C-66298CFDAB3F}" type="presParOf" srcId="{BB3CC0E4-8094-104D-9EF8-6169B1BBC5C5}" destId="{8104D614-2ABB-E845-B744-F48583A99F6B}" srcOrd="0" destOrd="0" presId="urn:microsoft.com/office/officeart/2005/8/layout/chevron1"/>
    <dgm:cxn modelId="{A67C5A6B-142F-0D4E-8177-CEE51E67EB16}" type="presParOf" srcId="{BB3CC0E4-8094-104D-9EF8-6169B1BBC5C5}" destId="{00D055FD-83E7-1C44-B9B2-6AB1EFF38F4D}" srcOrd="1" destOrd="0" presId="urn:microsoft.com/office/officeart/2005/8/layout/chevron1"/>
    <dgm:cxn modelId="{BD94CE0E-D6DF-2844-8D45-7EA181639191}" type="presParOf" srcId="{BB3CC0E4-8094-104D-9EF8-6169B1BBC5C5}" destId="{B521A19F-F887-9F48-B098-1C14B3E137C4}" srcOrd="2" destOrd="0" presId="urn:microsoft.com/office/officeart/2005/8/layout/chevron1"/>
    <dgm:cxn modelId="{08DA6020-44B3-8543-9793-1828FA85B36C}" type="presParOf" srcId="{BB3CC0E4-8094-104D-9EF8-6169B1BBC5C5}" destId="{E5778830-5E2C-A642-A7B9-CBCE53817C4C}" srcOrd="3" destOrd="0" presId="urn:microsoft.com/office/officeart/2005/8/layout/chevron1"/>
    <dgm:cxn modelId="{542054B7-9CBC-5F43-B273-653BE263EF03}" type="presParOf" srcId="{BB3CC0E4-8094-104D-9EF8-6169B1BBC5C5}" destId="{277F3A36-88A9-1345-B87D-453CCFA4396A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04D614-2ABB-E845-B744-F48583A99F6B}">
      <dsp:nvSpPr>
        <dsp:cNvPr id="0" name=""/>
        <dsp:cNvSpPr/>
      </dsp:nvSpPr>
      <dsp:spPr>
        <a:xfrm>
          <a:off x="686" y="2436724"/>
          <a:ext cx="3120383" cy="54521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/>
            <a:t>規劃採購管理</a:t>
          </a:r>
        </a:p>
      </dsp:txBody>
      <dsp:txXfrm>
        <a:off x="273295" y="2436724"/>
        <a:ext cx="2575165" cy="545218"/>
      </dsp:txXfrm>
    </dsp:sp>
    <dsp:sp modelId="{B521A19F-F887-9F48-B098-1C14B3E137C4}">
      <dsp:nvSpPr>
        <dsp:cNvPr id="0" name=""/>
        <dsp:cNvSpPr/>
      </dsp:nvSpPr>
      <dsp:spPr>
        <a:xfrm>
          <a:off x="2809031" y="2440487"/>
          <a:ext cx="2451279" cy="53769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/>
            <a:t>執行採購</a:t>
          </a:r>
        </a:p>
      </dsp:txBody>
      <dsp:txXfrm>
        <a:off x="3077877" y="2440487"/>
        <a:ext cx="1913588" cy="537691"/>
      </dsp:txXfrm>
    </dsp:sp>
    <dsp:sp modelId="{277F3A36-88A9-1345-B87D-453CCFA4396A}">
      <dsp:nvSpPr>
        <dsp:cNvPr id="0" name=""/>
        <dsp:cNvSpPr/>
      </dsp:nvSpPr>
      <dsp:spPr>
        <a:xfrm>
          <a:off x="4948272" y="2440824"/>
          <a:ext cx="2464665" cy="537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/>
            <a:t>管制採購</a:t>
          </a:r>
        </a:p>
      </dsp:txBody>
      <dsp:txXfrm>
        <a:off x="5216781" y="2440824"/>
        <a:ext cx="1927648" cy="5370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42FE66-B9F5-C041-8595-687B6AF5C7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/>
              <a:t>採購管理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BE68DA0-1D8D-3347-B93D-6185539585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67543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6"/>
            <a:ext cx="914400" cy="10067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執行採購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TW" altLang="zh-TW" dirty="0"/>
              <a:t>開始與廠商接觸，邀請潛在賣方投標，買方再依此評選出合格的賣方，經協商後正式與選定的賣方簽約。</a:t>
            </a:r>
          </a:p>
          <a:p>
            <a:pPr lvl="0"/>
            <a:endParaRPr lang="zh-TW" altLang="zh-TW" dirty="0"/>
          </a:p>
          <a:p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b="1" dirty="0">
                <a:solidFill>
                  <a:schemeClr val="accent5"/>
                </a:solidFill>
              </a:rPr>
              <a:t>Input</a:t>
            </a:r>
            <a:endParaRPr kumimoji="1" lang="zh-TW" altLang="en-US" sz="2400" b="1" dirty="0">
              <a:solidFill>
                <a:schemeClr val="accent5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4036B36-8D73-DC45-8E84-83D4E818A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5304"/>
            <a:ext cx="3424383" cy="2274046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C9A0311F-863C-E94F-A7A3-80D1870450FD}"/>
              </a:ext>
            </a:extLst>
          </p:cNvPr>
          <p:cNvSpPr/>
          <p:nvPr/>
        </p:nvSpPr>
        <p:spPr>
          <a:xfrm>
            <a:off x="3413760" y="989945"/>
            <a:ext cx="9044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TW" altLang="en-US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貨比三家</a:t>
            </a:r>
            <a:r>
              <a:rPr lang="zh-TW" alt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，簽訂</a:t>
            </a:r>
            <a:r>
              <a:rPr lang="zh-TW" altLang="en-US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協議</a:t>
            </a:r>
            <a:r>
              <a:rPr lang="zh-TW" alt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保障雙方</a:t>
            </a:r>
            <a:endParaRPr lang="zh-TW" altLang="zh-TW" sz="2000" b="1" kern="100" dirty="0">
              <a:solidFill>
                <a:schemeClr val="accent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3DA9F3B7-4DD7-F44B-BE52-8E9DF8186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913538"/>
              </p:ext>
            </p:extLst>
          </p:nvPr>
        </p:nvGraphicFramePr>
        <p:xfrm>
          <a:off x="3554730" y="1359277"/>
          <a:ext cx="8637269" cy="4732913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920240">
                  <a:extLst>
                    <a:ext uri="{9D8B030D-6E8A-4147-A177-3AD203B41FA5}">
                      <a16:colId xmlns:a16="http://schemas.microsoft.com/office/drawing/2014/main" val="1741608621"/>
                    </a:ext>
                  </a:extLst>
                </a:gridCol>
                <a:gridCol w="6717029">
                  <a:extLst>
                    <a:ext uri="{9D8B030D-6E8A-4147-A177-3AD203B41FA5}">
                      <a16:colId xmlns:a16="http://schemas.microsoft.com/office/drawing/2014/main" val="2282360633"/>
                    </a:ext>
                  </a:extLst>
                </a:gridCol>
              </a:tblGrid>
              <a:tr h="26603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項目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說明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67191296"/>
                  </a:ext>
                </a:extLst>
              </a:tr>
              <a:tr h="1506505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專案管理計劃書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範疇管理計劃書：如何管理賣方範疇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需求管理計劃書：賣方在協議下如何管理需求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溝通管理計劃書：如何與賣方溝通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風險管理計劃書：如何管理與賣方相關風險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採購管理計劃書：執行採過過程中的重要活動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構型管理計劃書：定義需要正式變更管制的項目及變更管制的過程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成本基準：包含採購預算、管理採購過程、管理賣方的相關成本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450036"/>
                  </a:ext>
                </a:extLst>
              </a:tr>
              <a:tr h="446967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專案相關文件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風險登錄表：納入每一個獲准賣方的相關風險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497763"/>
                  </a:ext>
                </a:extLst>
              </a:tr>
              <a:tr h="735079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採購相關文件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投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招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標文件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採購工作說明說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(SOW)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商源評選準則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獨立成本估算：檢視投標人提案書的合理性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808664"/>
                  </a:ext>
                </a:extLst>
              </a:tr>
              <a:tr h="623894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賣方提案書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賣方提出，用以回覆買方的投（招）標文件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先審技術，再審價格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8286544"/>
                  </a:ext>
                </a:extLst>
              </a:tr>
              <a:tr h="413482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企業環境因素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0"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21977084"/>
                  </a:ext>
                </a:extLst>
              </a:tr>
              <a:tr h="74094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組織過程資產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預審合格賣方中的優先名單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選擇賣方的政策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組織內協議範本或指導方針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財務請款與付款政策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程序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7248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032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6"/>
            <a:ext cx="914400" cy="10067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管制採購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6032" y="3520440"/>
            <a:ext cx="2834640" cy="2321990"/>
          </a:xfrm>
        </p:spPr>
        <p:txBody>
          <a:bodyPr/>
          <a:lstStyle/>
          <a:p>
            <a:r>
              <a:rPr lang="zh-TW" altLang="en-US" dirty="0"/>
              <a:t>管理雙方關係</a:t>
            </a:r>
            <a:r>
              <a:rPr lang="zh-TW" altLang="zh-TW" dirty="0"/>
              <a:t>，透過檢驗監視績效，若有需要則提出變更申請，進行整合變更管制工作，最後結束</a:t>
            </a:r>
            <a:r>
              <a:rPr lang="zh-TW" altLang="en-US" dirty="0"/>
              <a:t>採購</a:t>
            </a:r>
            <a:r>
              <a:rPr lang="zh-TW" altLang="zh-TW" dirty="0"/>
              <a:t> 。</a:t>
            </a:r>
          </a:p>
          <a:p>
            <a:pPr lvl="0"/>
            <a:endParaRPr lang="zh-TW" altLang="zh-TW" dirty="0"/>
          </a:p>
          <a:p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b="1" dirty="0">
                <a:solidFill>
                  <a:schemeClr val="accent5"/>
                </a:solidFill>
              </a:rPr>
              <a:t>Output</a:t>
            </a:r>
            <a:endParaRPr kumimoji="1" lang="zh-TW" altLang="en-US" sz="2400" b="1" dirty="0">
              <a:solidFill>
                <a:schemeClr val="accent5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9A0311F-863C-E94F-A7A3-80D1870450FD}"/>
              </a:ext>
            </a:extLst>
          </p:cNvPr>
          <p:cNvSpPr/>
          <p:nvPr/>
        </p:nvSpPr>
        <p:spPr>
          <a:xfrm>
            <a:off x="3413760" y="989945"/>
            <a:ext cx="90449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TW" altLang="zh-TW" b="1" dirty="0">
                <a:solidFill>
                  <a:schemeClr val="accent1"/>
                </a:solidFill>
              </a:rPr>
              <a:t>依約定行事</a:t>
            </a:r>
            <a:r>
              <a:rPr lang="zh-TW" altLang="zh-TW" dirty="0"/>
              <a:t>，</a:t>
            </a:r>
            <a:r>
              <a:rPr lang="zh-TW" altLang="zh-TW" b="1" dirty="0">
                <a:solidFill>
                  <a:schemeClr val="accent1"/>
                </a:solidFill>
              </a:rPr>
              <a:t>管理</a:t>
            </a:r>
            <a:r>
              <a:rPr lang="zh-TW" altLang="zh-TW" dirty="0"/>
              <a:t>外包專案，依契約程序</a:t>
            </a:r>
            <a:r>
              <a:rPr lang="zh-TW" altLang="zh-TW" b="1" dirty="0">
                <a:solidFill>
                  <a:schemeClr val="accent1"/>
                </a:solidFill>
              </a:rPr>
              <a:t>結束採購</a:t>
            </a:r>
            <a:r>
              <a:rPr lang="zh-TW" altLang="zh-TW" sz="2000" b="1" dirty="0">
                <a:solidFill>
                  <a:schemeClr val="accent1"/>
                </a:solidFill>
              </a:rPr>
              <a:t> </a:t>
            </a:r>
            <a:endParaRPr lang="zh-TW" altLang="zh-TW" sz="2000" b="1" kern="100" dirty="0">
              <a:solidFill>
                <a:schemeClr val="accent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3DA9F3B7-4DD7-F44B-BE52-8E9DF8186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439065"/>
              </p:ext>
            </p:extLst>
          </p:nvPr>
        </p:nvGraphicFramePr>
        <p:xfrm>
          <a:off x="3554730" y="1359277"/>
          <a:ext cx="8637269" cy="5186554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554480">
                  <a:extLst>
                    <a:ext uri="{9D8B030D-6E8A-4147-A177-3AD203B41FA5}">
                      <a16:colId xmlns:a16="http://schemas.microsoft.com/office/drawing/2014/main" val="1741608621"/>
                    </a:ext>
                  </a:extLst>
                </a:gridCol>
                <a:gridCol w="7082789">
                  <a:extLst>
                    <a:ext uri="{9D8B030D-6E8A-4147-A177-3AD203B41FA5}">
                      <a16:colId xmlns:a16="http://schemas.microsoft.com/office/drawing/2014/main" val="2282360633"/>
                    </a:ext>
                  </a:extLst>
                </a:gridCol>
              </a:tblGrid>
              <a:tr h="26603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項目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說明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67191296"/>
                  </a:ext>
                </a:extLst>
              </a:tr>
              <a:tr h="603535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結束的採購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採購正式結束：通常由買方發送契約完成的書面通知給賣方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契約終止：由雙方合意終止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單方毀約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買方單方方便，</a:t>
                      </a:r>
                      <a:r>
                        <a:rPr lang="zh-TW" sz="1200" b="1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屬於特殊情形，不需走變更流程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契約上待解決的求償，將在結束專案或階段過程處理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450036"/>
                  </a:ext>
                </a:extLst>
              </a:tr>
              <a:tr h="446967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工作績效資訊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說明賣方履約過程的績效狀況，包含賣方已完成的可交付成果、技術績效、已發生與已接受的成本、績效資料與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SOW</a:t>
                      </a: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的比較結果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工作績效資訊可作為日後求償管理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新採購工作的依據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497763"/>
                  </a:ext>
                </a:extLst>
              </a:tr>
              <a:tr h="628650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採購相關文件更新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契約相關時程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獲准＆未獲准的契約變更申請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賣方發展的技術相關文件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808664"/>
                  </a:ext>
                </a:extLst>
              </a:tr>
              <a:tr h="39649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變更申請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已提出但未解決的變更申請若涉及契約內容，可能衍生成為雙方潛在的求償或爭議，需特別已信函證明並留下書面記錄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8286544"/>
                  </a:ext>
                </a:extLst>
              </a:tr>
              <a:tr h="413482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專案管理計劃書更新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風險管理計劃書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採購管理計劃書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時程基準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成本基準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21977084"/>
                  </a:ext>
                </a:extLst>
              </a:tr>
              <a:tr h="74094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專案文件更新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經驗學習登錄表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資源需求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需求追溯矩陣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風險登錄表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利害關係人登錄表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7248689"/>
                  </a:ext>
                </a:extLst>
              </a:tr>
              <a:tr h="74094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組織過程資產更新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付款時程與要求：契約條款與條件若有變更即需更新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賣方績效評估文件：由買方評估賣方是否有能力完成後續契約工作，也會作為未來是否能有其他專案合作機會的依據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預審合格賣方名單：依據賣方績效評估結果更新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經驗學習知識庫：對於採購管理計畫中的實現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未實現目標進行檢討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採購檔案：將完整</a:t>
                      </a:r>
                      <a:r>
                        <a:rPr lang="zh-TW" altLang="en-US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的</a:t>
                      </a: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契約相關文件</a:t>
                      </a:r>
                      <a:r>
                        <a:rPr lang="zh-TW" altLang="en-US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及</a:t>
                      </a: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結案契約彙總整理並歸檔，納入專案檔案（有索引、有頁碼）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51441073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944A26B4-D760-5D4C-B4F1-CB301DD8B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5111"/>
            <a:ext cx="3425189" cy="227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554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6"/>
            <a:ext cx="914400" cy="10067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管制採購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6032" y="3520440"/>
            <a:ext cx="2834640" cy="2321990"/>
          </a:xfrm>
        </p:spPr>
        <p:txBody>
          <a:bodyPr/>
          <a:lstStyle/>
          <a:p>
            <a:r>
              <a:rPr lang="zh-TW" altLang="en-US" dirty="0"/>
              <a:t>管理雙方關係</a:t>
            </a:r>
            <a:r>
              <a:rPr lang="zh-TW" altLang="zh-TW" dirty="0"/>
              <a:t>，透過檢驗監視績效，若有需要則提出變更申請，進行整合變更管制工作，最後結束</a:t>
            </a:r>
            <a:r>
              <a:rPr lang="zh-TW" altLang="en-US" dirty="0"/>
              <a:t>採購</a:t>
            </a:r>
            <a:r>
              <a:rPr lang="zh-TW" altLang="zh-TW" dirty="0"/>
              <a:t> 。</a:t>
            </a:r>
          </a:p>
          <a:p>
            <a:pPr lvl="0"/>
            <a:endParaRPr lang="zh-TW" altLang="zh-TW" dirty="0"/>
          </a:p>
          <a:p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b="1" dirty="0">
                <a:solidFill>
                  <a:schemeClr val="accent5"/>
                </a:solidFill>
              </a:rPr>
              <a:t>T&amp;T</a:t>
            </a:r>
            <a:endParaRPr kumimoji="1" lang="zh-TW" altLang="en-US" sz="2400" b="1" dirty="0">
              <a:solidFill>
                <a:schemeClr val="accent5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9A0311F-863C-E94F-A7A3-80D1870450FD}"/>
              </a:ext>
            </a:extLst>
          </p:cNvPr>
          <p:cNvSpPr/>
          <p:nvPr/>
        </p:nvSpPr>
        <p:spPr>
          <a:xfrm>
            <a:off x="3413760" y="989945"/>
            <a:ext cx="90449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TW" altLang="zh-TW" b="1" dirty="0">
                <a:solidFill>
                  <a:schemeClr val="accent1"/>
                </a:solidFill>
              </a:rPr>
              <a:t>依約定行事</a:t>
            </a:r>
            <a:r>
              <a:rPr lang="zh-TW" altLang="zh-TW" dirty="0"/>
              <a:t>，</a:t>
            </a:r>
            <a:r>
              <a:rPr lang="zh-TW" altLang="zh-TW" b="1" dirty="0">
                <a:solidFill>
                  <a:schemeClr val="accent1"/>
                </a:solidFill>
              </a:rPr>
              <a:t>管理</a:t>
            </a:r>
            <a:r>
              <a:rPr lang="zh-TW" altLang="zh-TW" dirty="0"/>
              <a:t>外包專案，依契約程序</a:t>
            </a:r>
            <a:r>
              <a:rPr lang="zh-TW" altLang="zh-TW" b="1" dirty="0">
                <a:solidFill>
                  <a:schemeClr val="accent1"/>
                </a:solidFill>
              </a:rPr>
              <a:t>結束採購</a:t>
            </a:r>
            <a:r>
              <a:rPr lang="zh-TW" altLang="zh-TW" sz="2000" b="1" dirty="0">
                <a:solidFill>
                  <a:schemeClr val="accent1"/>
                </a:solidFill>
              </a:rPr>
              <a:t> </a:t>
            </a:r>
            <a:endParaRPr lang="zh-TW" altLang="zh-TW" sz="2000" b="1" kern="100" dirty="0">
              <a:solidFill>
                <a:schemeClr val="accent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3DA9F3B7-4DD7-F44B-BE52-8E9DF8186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4042522"/>
              </p:ext>
            </p:extLst>
          </p:nvPr>
        </p:nvGraphicFramePr>
        <p:xfrm>
          <a:off x="3554730" y="1359277"/>
          <a:ext cx="8637269" cy="3905254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554480">
                  <a:extLst>
                    <a:ext uri="{9D8B030D-6E8A-4147-A177-3AD203B41FA5}">
                      <a16:colId xmlns:a16="http://schemas.microsoft.com/office/drawing/2014/main" val="1741608621"/>
                    </a:ext>
                  </a:extLst>
                </a:gridCol>
                <a:gridCol w="7082789">
                  <a:extLst>
                    <a:ext uri="{9D8B030D-6E8A-4147-A177-3AD203B41FA5}">
                      <a16:colId xmlns:a16="http://schemas.microsoft.com/office/drawing/2014/main" val="2282360633"/>
                    </a:ext>
                  </a:extLst>
                </a:gridCol>
              </a:tblGrid>
              <a:tr h="297172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項目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說明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67191296"/>
                  </a:ext>
                </a:extLst>
              </a:tr>
              <a:tr h="674165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專家判斷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協助進行各項資料分析及評估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450036"/>
                  </a:ext>
                </a:extLst>
              </a:tr>
              <a:tr h="499275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資料分析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實獲質分析：分析時程及成本與原先計畫的差異程度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趨勢分析：可透過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EAC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來預測賣方未來工作績效是否將持續改善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497763"/>
                  </a:ext>
                </a:extLst>
              </a:tr>
              <a:tr h="702220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績效審查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買方對賣方的品質稽核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將賣方的成果量化，目的是辨識績效達成與否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針對賣方的品質、資源、時程、成本績效與其他契約規定進行衡量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808664"/>
                  </a:ext>
                </a:extLst>
              </a:tr>
              <a:tr h="44289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1" kern="10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檢驗</a:t>
                      </a:r>
                      <a:endParaRPr lang="zh-TW" sz="1200" b="1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買方對賣方的可交付成果及工作項目進行實質審查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8286544"/>
                  </a:ext>
                </a:extLst>
              </a:tr>
              <a:tr h="46187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1" kern="10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稽核</a:t>
                      </a:r>
                      <a:endParaRPr lang="zh-TW" sz="1200" b="1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對內部團隊採購管理過程有效性進行審查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買賣雙方的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PM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都要注意稽核結果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21977084"/>
                  </a:ext>
                </a:extLst>
              </a:tr>
              <a:tr h="827660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1" kern="1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求償管理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發生於買賣雙方對變更的議定和認知不一致時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求償管理三部曲：協商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-&gt;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第三方仲裁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-&gt;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訴訟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7248689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944A26B4-D760-5D4C-B4F1-CB301DD8B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5111"/>
            <a:ext cx="3425189" cy="2274581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4291867-E9E8-9A45-9547-B6AA7E62ACA4}"/>
              </a:ext>
            </a:extLst>
          </p:cNvPr>
          <p:cNvSpPr/>
          <p:nvPr/>
        </p:nvSpPr>
        <p:spPr>
          <a:xfrm>
            <a:off x="11478768" y="5264531"/>
            <a:ext cx="914400" cy="10067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86491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6"/>
            <a:ext cx="914400" cy="10067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管制採購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6032" y="3520440"/>
            <a:ext cx="2834640" cy="2321990"/>
          </a:xfrm>
        </p:spPr>
        <p:txBody>
          <a:bodyPr/>
          <a:lstStyle/>
          <a:p>
            <a:r>
              <a:rPr lang="zh-TW" altLang="en-US" dirty="0"/>
              <a:t>管理雙方關係</a:t>
            </a:r>
            <a:r>
              <a:rPr lang="zh-TW" altLang="zh-TW" dirty="0"/>
              <a:t>，透過檢驗監視績效，若有需要則提出變更申請，進行整合變更管制工作，最後結束</a:t>
            </a:r>
            <a:r>
              <a:rPr lang="zh-TW" altLang="en-US" dirty="0"/>
              <a:t>採購</a:t>
            </a:r>
            <a:r>
              <a:rPr lang="zh-TW" altLang="zh-TW" dirty="0"/>
              <a:t> 。</a:t>
            </a:r>
          </a:p>
          <a:p>
            <a:pPr lvl="0"/>
            <a:endParaRPr lang="zh-TW" altLang="zh-TW" dirty="0"/>
          </a:p>
          <a:p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b="1" dirty="0">
                <a:solidFill>
                  <a:schemeClr val="accent5"/>
                </a:solidFill>
              </a:rPr>
              <a:t>Input</a:t>
            </a:r>
            <a:endParaRPr kumimoji="1" lang="zh-TW" altLang="en-US" sz="2400" b="1" dirty="0">
              <a:solidFill>
                <a:schemeClr val="accent5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9A0311F-863C-E94F-A7A3-80D1870450FD}"/>
              </a:ext>
            </a:extLst>
          </p:cNvPr>
          <p:cNvSpPr/>
          <p:nvPr/>
        </p:nvSpPr>
        <p:spPr>
          <a:xfrm>
            <a:off x="3413760" y="989945"/>
            <a:ext cx="90449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TW" altLang="zh-TW" b="1" dirty="0">
                <a:solidFill>
                  <a:schemeClr val="accent1"/>
                </a:solidFill>
              </a:rPr>
              <a:t>依約定行事</a:t>
            </a:r>
            <a:r>
              <a:rPr lang="zh-TW" altLang="zh-TW" dirty="0"/>
              <a:t>，</a:t>
            </a:r>
            <a:r>
              <a:rPr lang="zh-TW" altLang="zh-TW" b="1" dirty="0">
                <a:solidFill>
                  <a:schemeClr val="accent1"/>
                </a:solidFill>
              </a:rPr>
              <a:t>管理</a:t>
            </a:r>
            <a:r>
              <a:rPr lang="zh-TW" altLang="zh-TW" dirty="0"/>
              <a:t>外包專案，依契約程序</a:t>
            </a:r>
            <a:r>
              <a:rPr lang="zh-TW" altLang="zh-TW" b="1" dirty="0">
                <a:solidFill>
                  <a:schemeClr val="accent1"/>
                </a:solidFill>
              </a:rPr>
              <a:t>結束採購</a:t>
            </a:r>
            <a:r>
              <a:rPr lang="zh-TW" altLang="zh-TW" sz="2000" b="1" dirty="0">
                <a:solidFill>
                  <a:schemeClr val="accent1"/>
                </a:solidFill>
              </a:rPr>
              <a:t> </a:t>
            </a:r>
            <a:endParaRPr lang="zh-TW" altLang="zh-TW" sz="2000" b="1" kern="100" dirty="0">
              <a:solidFill>
                <a:schemeClr val="accent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3DA9F3B7-4DD7-F44B-BE52-8E9DF8186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108402"/>
              </p:ext>
            </p:extLst>
          </p:nvPr>
        </p:nvGraphicFramePr>
        <p:xfrm>
          <a:off x="3554730" y="1359279"/>
          <a:ext cx="8637269" cy="4755773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554480">
                  <a:extLst>
                    <a:ext uri="{9D8B030D-6E8A-4147-A177-3AD203B41FA5}">
                      <a16:colId xmlns:a16="http://schemas.microsoft.com/office/drawing/2014/main" val="1741608621"/>
                    </a:ext>
                  </a:extLst>
                </a:gridCol>
                <a:gridCol w="7082789">
                  <a:extLst>
                    <a:ext uri="{9D8B030D-6E8A-4147-A177-3AD203B41FA5}">
                      <a16:colId xmlns:a16="http://schemas.microsoft.com/office/drawing/2014/main" val="2282360633"/>
                    </a:ext>
                  </a:extLst>
                </a:gridCol>
              </a:tblGrid>
              <a:tr h="20743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項目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說明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67191296"/>
                  </a:ext>
                </a:extLst>
              </a:tr>
              <a:tr h="92750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專案管理計劃書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需求管理計劃書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風險管理計劃書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採購管理計劃書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變更管理計劃書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時程基準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450036"/>
                  </a:ext>
                </a:extLst>
              </a:tr>
              <a:tr h="1484012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專案文件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假設記錄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經驗學習登錄表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里程碑清單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品質報告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需求相關文件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需求追溯矩陣表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風險登錄表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利害關係人登錄表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497763"/>
                  </a:ext>
                </a:extLst>
              </a:tr>
              <a:tr h="92750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採購文件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採購工作說明書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付款資訊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賣方工作績效資訊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計畫及設計圖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買賣雙方往返信件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808664"/>
                  </a:ext>
                </a:extLst>
              </a:tr>
              <a:tr h="309157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協議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買賣雙方所簽訂契約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8286544"/>
                  </a:ext>
                </a:extLst>
              </a:tr>
              <a:tr h="322406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工作績效資料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賣方於履約過程中所產生的績效資料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21977084"/>
                  </a:ext>
                </a:extLst>
              </a:tr>
              <a:tr h="577744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963295" algn="ctr"/>
                        </a:tabLst>
                      </a:pPr>
                      <a:r>
                        <a:rPr lang="zh-TW" sz="1200" b="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獲准的變更申請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常涉及契約條款與條件修正，包含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SOW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內容、契約價格、對賣方最終產品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服務</a:t>
                      </a:r>
                      <a:r>
                        <a:rPr lang="en-US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結果的描述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7248689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944A26B4-D760-5D4C-B4F1-CB301DD8B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5111"/>
            <a:ext cx="3425189" cy="227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606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F0C2CF-7277-0A42-8DA7-E484817CAD68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en-US" altLang="zh-TW" dirty="0"/>
              <a:t>PMI-ism</a:t>
            </a:r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3B415E2-6D0A-384E-AADE-7537E081971B}"/>
              </a:ext>
            </a:extLst>
          </p:cNvPr>
          <p:cNvSpPr/>
          <p:nvPr/>
        </p:nvSpPr>
        <p:spPr>
          <a:xfrm>
            <a:off x="4063915" y="1549317"/>
            <a:ext cx="76232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Font typeface="Wingdings" pitchFamily="2" charset="2"/>
              <a:buChar char=""/>
            </a:pPr>
            <a:r>
              <a:rPr lang="en-US" altLang="zh-TW" sz="2000" kern="100" dirty="0">
                <a:latin typeface="微軟正黑體" panose="020B0604030504040204" pitchFamily="34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PMP</a:t>
            </a:r>
            <a:r>
              <a:rPr lang="zh-TW" altLang="zh-TW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在採購時，預設為</a:t>
            </a:r>
            <a:r>
              <a:rPr lang="zh-TW" altLang="zh-TW" sz="2000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買方立場</a:t>
            </a:r>
            <a:r>
              <a:rPr lang="zh-TW" altLang="zh-TW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，其他時候都是站在賣方立場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Wingdings" pitchFamily="2" charset="2"/>
              <a:buChar char=""/>
            </a:pPr>
            <a:r>
              <a:rPr lang="zh-TW" altLang="zh-TW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採購是將</a:t>
            </a:r>
            <a:r>
              <a:rPr lang="zh-TW" altLang="zh-TW" sz="2000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風險合理移轉給賣方</a:t>
            </a:r>
            <a:r>
              <a:rPr lang="zh-TW" altLang="zh-TW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的過程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4BDE009-4D10-A847-B77B-5F369A87CDF2}"/>
              </a:ext>
            </a:extLst>
          </p:cNvPr>
          <p:cNvSpPr/>
          <p:nvPr/>
        </p:nvSpPr>
        <p:spPr>
          <a:xfrm>
            <a:off x="3200400" y="847725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>
                <a:solidFill>
                  <a:schemeClr val="accent1"/>
                </a:solidFill>
              </a:rPr>
              <a:t>基本觀念</a:t>
            </a:r>
            <a:endParaRPr kumimoji="1" lang="zh-TW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4318717-833C-BE42-8097-05010B297EED}"/>
              </a:ext>
            </a:extLst>
          </p:cNvPr>
          <p:cNvSpPr/>
          <p:nvPr/>
        </p:nvSpPr>
        <p:spPr>
          <a:xfrm>
            <a:off x="3200400" y="2657475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b="1" dirty="0">
                <a:solidFill>
                  <a:schemeClr val="accent1"/>
                </a:solidFill>
              </a:rPr>
              <a:t>PM</a:t>
            </a:r>
            <a:r>
              <a:rPr kumimoji="1" lang="zh-CN" altLang="en-US" sz="2400" b="1" dirty="0">
                <a:solidFill>
                  <a:schemeClr val="accent1"/>
                </a:solidFill>
              </a:rPr>
              <a:t>的角色</a:t>
            </a:r>
            <a:endParaRPr kumimoji="1" lang="zh-TW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72B2B79-8A10-F643-BF85-FB97072A00A1}"/>
              </a:ext>
            </a:extLst>
          </p:cNvPr>
          <p:cNvSpPr/>
          <p:nvPr/>
        </p:nvSpPr>
        <p:spPr>
          <a:xfrm>
            <a:off x="4063914" y="3467100"/>
            <a:ext cx="762325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Font typeface="Wingdings" pitchFamily="2" charset="2"/>
              <a:buChar char=""/>
            </a:pPr>
            <a:r>
              <a:rPr lang="zh-TW" altLang="zh-TW" sz="2000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協助</a:t>
            </a:r>
            <a:r>
              <a:rPr lang="zh-TW" altLang="zh-TW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採購管理人員建立、修改及管理協議</a:t>
            </a:r>
            <a:endParaRPr lang="en-US" altLang="zh-TW" sz="20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Wingdings" pitchFamily="2" charset="2"/>
              <a:buChar char=""/>
            </a:pPr>
            <a:r>
              <a:rPr lang="zh-TW" altLang="zh-TW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在協議簽署前，</a:t>
            </a:r>
            <a:r>
              <a:rPr lang="zh-TW" altLang="zh-TW" sz="2000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參與</a:t>
            </a:r>
            <a:r>
              <a:rPr lang="zh-TW" altLang="zh-TW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契約擬定、協商及辨識及轉移風險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Wingdings" pitchFamily="2" charset="2"/>
              <a:buChar char=""/>
            </a:pPr>
            <a:r>
              <a:rPr lang="zh-CN" altLang="zh-TW" sz="2000" kern="100" dirty="0">
                <a:latin typeface="Calibri" panose="020F0502020204030204" pitchFamily="34" charset="0"/>
                <a:ea typeface="微軟正黑體" panose="020B0604030504040204" pitchFamily="34" charset="-120"/>
                <a:cs typeface="新細明體" panose="02020500000000000000" pitchFamily="18" charset="-120"/>
              </a:rPr>
              <a:t>需要</a:t>
            </a:r>
            <a:r>
              <a:rPr lang="zh-CN" altLang="zh-TW" sz="2000" b="1" kern="100" dirty="0">
                <a:solidFill>
                  <a:schemeClr val="accent1"/>
                </a:solidFill>
                <a:latin typeface="Calibri" panose="020F0502020204030204" pitchFamily="34" charset="0"/>
                <a:ea typeface="微軟正黑體" panose="020B0604030504040204" pitchFamily="34" charset="-120"/>
                <a:cs typeface="新細明體" panose="02020500000000000000" pitchFamily="18" charset="-120"/>
              </a:rPr>
              <a:t>瞭解</a:t>
            </a:r>
            <a:r>
              <a:rPr lang="zh-CN" altLang="zh-TW" sz="2000" kern="100" dirty="0">
                <a:latin typeface="Calibri" panose="020F0502020204030204" pitchFamily="34" charset="0"/>
                <a:ea typeface="微軟正黑體" panose="020B0604030504040204" pitchFamily="34" charset="-120"/>
                <a:cs typeface="新細明體" panose="02020500000000000000" pitchFamily="18" charset="-120"/>
              </a:rPr>
              <a:t>採購過程、契約條款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Wingdings" pitchFamily="2" charset="2"/>
              <a:buChar char=""/>
            </a:pPr>
            <a:r>
              <a:rPr lang="en-US" altLang="zh-TW" sz="2000" kern="100" dirty="0">
                <a:latin typeface="微軟正黑體" panose="020B0604030504040204" pitchFamily="34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PM</a:t>
            </a:r>
            <a:r>
              <a:rPr lang="zh-TW" altLang="zh-TW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通常不被授權簽署採購協議</a:t>
            </a:r>
            <a:endParaRPr lang="en-US" altLang="zh-TW" sz="20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Wingdings" pitchFamily="2" charset="2"/>
              <a:buChar char=""/>
            </a:pPr>
            <a:r>
              <a:rPr lang="en-US" altLang="zh-TW" sz="2000" kern="100" dirty="0">
                <a:latin typeface="+mj-ea"/>
                <a:ea typeface="+mj-ea"/>
                <a:cs typeface="Times New Roman" panose="02020603050405020304" pitchFamily="18" charset="0"/>
              </a:rPr>
              <a:t>PM</a:t>
            </a:r>
            <a:r>
              <a:rPr lang="zh-TW" altLang="zh-TW" sz="20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要確認所有採購都有涵蓋專案的特定需求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13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5A9B267-DEE3-DC43-9191-C97EBBA58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採購管理</a:t>
            </a:r>
            <a:br>
              <a:rPr kumimoji="1" lang="en-US" altLang="zh-TW" dirty="0"/>
            </a:br>
            <a:r>
              <a:rPr kumimoji="1" lang="zh-TW" altLang="en-US" dirty="0"/>
              <a:t>各子過程</a:t>
            </a:r>
          </a:p>
        </p:txBody>
      </p:sp>
      <p:grpSp>
        <p:nvGrpSpPr>
          <p:cNvPr id="25" name="群組 24">
            <a:extLst>
              <a:ext uri="{FF2B5EF4-FFF2-40B4-BE49-F238E27FC236}">
                <a16:creationId xmlns:a16="http://schemas.microsoft.com/office/drawing/2014/main" id="{F557ADC5-590E-B54B-B81A-4C7C0B461315}"/>
              </a:ext>
            </a:extLst>
          </p:cNvPr>
          <p:cNvGrpSpPr/>
          <p:nvPr/>
        </p:nvGrpSpPr>
        <p:grpSpPr>
          <a:xfrm>
            <a:off x="3793532" y="546510"/>
            <a:ext cx="8073466" cy="5418667"/>
            <a:chOff x="3793532" y="546510"/>
            <a:chExt cx="8073466" cy="5418667"/>
          </a:xfrm>
        </p:grpSpPr>
        <p:graphicFrame>
          <p:nvGraphicFramePr>
            <p:cNvPr id="7" name="資料庫圖表 6">
              <a:extLst>
                <a:ext uri="{FF2B5EF4-FFF2-40B4-BE49-F238E27FC236}">
                  <a16:creationId xmlns:a16="http://schemas.microsoft.com/office/drawing/2014/main" id="{9CA4561D-DA9E-1C48-B56F-A9FADC9A2D4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91070390"/>
                </p:ext>
              </p:extLst>
            </p:nvPr>
          </p:nvGraphicFramePr>
          <p:xfrm>
            <a:off x="4222150" y="546510"/>
            <a:ext cx="7413625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cxnSp>
          <p:nvCxnSpPr>
            <p:cNvPr id="10" name="直線接點 9">
              <a:extLst>
                <a:ext uri="{FF2B5EF4-FFF2-40B4-BE49-F238E27FC236}">
                  <a16:creationId xmlns:a16="http://schemas.microsoft.com/office/drawing/2014/main" id="{2CD9A80D-476D-9A4B-B5FA-4121A314465F}"/>
                </a:ext>
              </a:extLst>
            </p:cNvPr>
            <p:cNvCxnSpPr/>
            <p:nvPr/>
          </p:nvCxnSpPr>
          <p:spPr>
            <a:xfrm>
              <a:off x="4458098" y="3587314"/>
              <a:ext cx="0" cy="1337310"/>
            </a:xfrm>
            <a:prstGeom prst="line">
              <a:avLst/>
            </a:prstGeom>
            <a:ln>
              <a:prstDash val="dash"/>
              <a:headEnd type="none"/>
              <a:tailEnd type="triangle" w="lg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AC9774C1-27A0-C64F-B74E-484B5B6C9938}"/>
                </a:ext>
              </a:extLst>
            </p:cNvPr>
            <p:cNvSpPr txBox="1"/>
            <p:nvPr/>
          </p:nvSpPr>
          <p:spPr>
            <a:xfrm>
              <a:off x="3793532" y="5075568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dirty="0">
                  <a:solidFill>
                    <a:schemeClr val="tx2">
                      <a:lumMod val="75000"/>
                    </a:schemeClr>
                  </a:solidFill>
                </a:rPr>
                <a:t>產生採購意圖</a:t>
              </a:r>
            </a:p>
          </p:txBody>
        </p:sp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295C7408-B3B2-C946-B2E9-68CD80E77955}"/>
                </a:ext>
              </a:extLst>
            </p:cNvPr>
            <p:cNvCxnSpPr/>
            <p:nvPr/>
          </p:nvCxnSpPr>
          <p:spPr>
            <a:xfrm>
              <a:off x="6967928" y="3587314"/>
              <a:ext cx="0" cy="1337310"/>
            </a:xfrm>
            <a:prstGeom prst="line">
              <a:avLst/>
            </a:prstGeom>
            <a:ln>
              <a:prstDash val="dash"/>
              <a:headEnd type="none"/>
              <a:tailEnd type="triangle" w="lg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0930F9EF-8A46-DC47-B7BC-4038F2498107}"/>
                </a:ext>
              </a:extLst>
            </p:cNvPr>
            <p:cNvSpPr txBox="1"/>
            <p:nvPr/>
          </p:nvSpPr>
          <p:spPr>
            <a:xfrm>
              <a:off x="6183098" y="5075568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dirty="0">
                  <a:solidFill>
                    <a:schemeClr val="tx2">
                      <a:lumMod val="75000"/>
                    </a:schemeClr>
                  </a:solidFill>
                </a:rPr>
                <a:t>建立採購文件</a:t>
              </a:r>
            </a:p>
          </p:txBody>
        </p:sp>
        <p:cxnSp>
          <p:nvCxnSpPr>
            <p:cNvPr id="16" name="直線接點 15">
              <a:extLst>
                <a:ext uri="{FF2B5EF4-FFF2-40B4-BE49-F238E27FC236}">
                  <a16:creationId xmlns:a16="http://schemas.microsoft.com/office/drawing/2014/main" id="{D4DB5C05-E683-2345-A1EC-C4FD92D313BB}"/>
                </a:ext>
              </a:extLst>
            </p:cNvPr>
            <p:cNvCxnSpPr/>
            <p:nvPr/>
          </p:nvCxnSpPr>
          <p:spPr>
            <a:xfrm>
              <a:off x="7191766" y="1582302"/>
              <a:ext cx="0" cy="1337310"/>
            </a:xfrm>
            <a:prstGeom prst="line">
              <a:avLst/>
            </a:prstGeom>
            <a:ln>
              <a:prstDash val="dash"/>
              <a:headEnd type="triangle" w="lg" len="med"/>
              <a:tailEnd type="none" w="lg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B37634D4-0029-534B-9F73-4C12A3E92457}"/>
                </a:ext>
              </a:extLst>
            </p:cNvPr>
            <p:cNvSpPr txBox="1"/>
            <p:nvPr/>
          </p:nvSpPr>
          <p:spPr>
            <a:xfrm>
              <a:off x="6453960" y="1138119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dirty="0">
                  <a:solidFill>
                    <a:schemeClr val="tx2">
                      <a:lumMod val="75000"/>
                    </a:schemeClr>
                  </a:solidFill>
                </a:rPr>
                <a:t>接觸潛在賣方</a:t>
              </a:r>
            </a:p>
          </p:txBody>
        </p:sp>
        <p:cxnSp>
          <p:nvCxnSpPr>
            <p:cNvPr id="18" name="直線接點 17">
              <a:extLst>
                <a:ext uri="{FF2B5EF4-FFF2-40B4-BE49-F238E27FC236}">
                  <a16:creationId xmlns:a16="http://schemas.microsoft.com/office/drawing/2014/main" id="{EE8B76B5-12C5-1444-BD75-21C373065BE4}"/>
                </a:ext>
              </a:extLst>
            </p:cNvPr>
            <p:cNvCxnSpPr/>
            <p:nvPr/>
          </p:nvCxnSpPr>
          <p:spPr>
            <a:xfrm>
              <a:off x="9144391" y="1582302"/>
              <a:ext cx="0" cy="1337310"/>
            </a:xfrm>
            <a:prstGeom prst="line">
              <a:avLst/>
            </a:prstGeom>
            <a:ln>
              <a:prstDash val="dash"/>
              <a:headEnd type="triangle" w="lg" len="med"/>
              <a:tailEnd type="none" w="lg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33E9C97F-506D-A94F-A067-466A93487CA1}"/>
                </a:ext>
              </a:extLst>
            </p:cNvPr>
            <p:cNvSpPr txBox="1"/>
            <p:nvPr/>
          </p:nvSpPr>
          <p:spPr>
            <a:xfrm>
              <a:off x="8821225" y="113811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dirty="0">
                  <a:solidFill>
                    <a:schemeClr val="tx2">
                      <a:lumMod val="75000"/>
                    </a:schemeClr>
                  </a:solidFill>
                </a:rPr>
                <a:t>簽約</a:t>
              </a:r>
            </a:p>
          </p:txBody>
        </p:sp>
        <p:cxnSp>
          <p:nvCxnSpPr>
            <p:cNvPr id="20" name="直線接點 19">
              <a:extLst>
                <a:ext uri="{FF2B5EF4-FFF2-40B4-BE49-F238E27FC236}">
                  <a16:creationId xmlns:a16="http://schemas.microsoft.com/office/drawing/2014/main" id="{720757B3-4645-E241-BBC2-3BE413DBAC32}"/>
                </a:ext>
              </a:extLst>
            </p:cNvPr>
            <p:cNvCxnSpPr/>
            <p:nvPr/>
          </p:nvCxnSpPr>
          <p:spPr>
            <a:xfrm>
              <a:off x="9306316" y="3587314"/>
              <a:ext cx="0" cy="1337310"/>
            </a:xfrm>
            <a:prstGeom prst="line">
              <a:avLst/>
            </a:prstGeom>
            <a:ln>
              <a:prstDash val="dash"/>
              <a:headEnd type="none"/>
              <a:tailEnd type="triangle" w="lg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B634F3CD-2BC6-514D-9F5B-E4A810725418}"/>
                </a:ext>
              </a:extLst>
            </p:cNvPr>
            <p:cNvSpPr txBox="1"/>
            <p:nvPr/>
          </p:nvSpPr>
          <p:spPr>
            <a:xfrm>
              <a:off x="8983150" y="507556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dirty="0">
                  <a:solidFill>
                    <a:schemeClr val="tx2">
                      <a:lumMod val="75000"/>
                    </a:schemeClr>
                  </a:solidFill>
                </a:rPr>
                <a:t>履約</a:t>
              </a: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6A76EAA6-24AE-6046-8042-BC7E03EBEB83}"/>
                </a:ext>
              </a:extLst>
            </p:cNvPr>
            <p:cNvSpPr txBox="1"/>
            <p:nvPr/>
          </p:nvSpPr>
          <p:spPr>
            <a:xfrm>
              <a:off x="10759002" y="5075568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TW" altLang="en-US" dirty="0">
                  <a:solidFill>
                    <a:schemeClr val="tx2">
                      <a:lumMod val="75000"/>
                    </a:schemeClr>
                  </a:solidFill>
                </a:rPr>
                <a:t>結束採購</a:t>
              </a:r>
            </a:p>
          </p:txBody>
        </p:sp>
        <p:cxnSp>
          <p:nvCxnSpPr>
            <p:cNvPr id="24" name="直線接點 23">
              <a:extLst>
                <a:ext uri="{FF2B5EF4-FFF2-40B4-BE49-F238E27FC236}">
                  <a16:creationId xmlns:a16="http://schemas.microsoft.com/office/drawing/2014/main" id="{E385CB11-33DC-5D43-976D-DABBD9E914E1}"/>
                </a:ext>
              </a:extLst>
            </p:cNvPr>
            <p:cNvCxnSpPr/>
            <p:nvPr/>
          </p:nvCxnSpPr>
          <p:spPr>
            <a:xfrm>
              <a:off x="11313000" y="3587314"/>
              <a:ext cx="0" cy="1337310"/>
            </a:xfrm>
            <a:prstGeom prst="line">
              <a:avLst/>
            </a:prstGeom>
            <a:ln>
              <a:prstDash val="dash"/>
              <a:headEnd type="none"/>
              <a:tailEnd type="triangle" w="lg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3655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7"/>
            <a:ext cx="9144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規劃採購管理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lvl="0"/>
            <a:r>
              <a:rPr lang="zh-TW" altLang="zh-TW" dirty="0"/>
              <a:t>從有採購意圖開始，到建立採購計劃相關文件的過程</a:t>
            </a:r>
          </a:p>
          <a:p>
            <a:endParaRPr kumimoji="1" lang="zh-TW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1699B5F-28F9-8F4A-ABCE-1DFCC98C5B04}"/>
              </a:ext>
            </a:extLst>
          </p:cNvPr>
          <p:cNvSpPr/>
          <p:nvPr/>
        </p:nvSpPr>
        <p:spPr>
          <a:xfrm>
            <a:off x="3413760" y="989945"/>
            <a:ext cx="9044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決定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是否要外包</a:t>
            </a: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，若要，擬出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外包計畫</a:t>
            </a: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，開出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採購清單與規格</a:t>
            </a: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，訂定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找賣方的遊戲規則</a:t>
            </a:r>
            <a:endParaRPr lang="zh-TW" altLang="zh-TW" sz="2000" b="1" kern="100" dirty="0">
              <a:solidFill>
                <a:schemeClr val="accent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DC42DC9-7FEB-FA47-AEEA-09574606EF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245106"/>
              </p:ext>
            </p:extLst>
          </p:nvPr>
        </p:nvGraphicFramePr>
        <p:xfrm>
          <a:off x="3543300" y="1359277"/>
          <a:ext cx="8648700" cy="4711730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956107">
                  <a:extLst>
                    <a:ext uri="{9D8B030D-6E8A-4147-A177-3AD203B41FA5}">
                      <a16:colId xmlns:a16="http://schemas.microsoft.com/office/drawing/2014/main" val="890430446"/>
                    </a:ext>
                  </a:extLst>
                </a:gridCol>
                <a:gridCol w="6692593">
                  <a:extLst>
                    <a:ext uri="{9D8B030D-6E8A-4147-A177-3AD203B41FA5}">
                      <a16:colId xmlns:a16="http://schemas.microsoft.com/office/drawing/2014/main" val="1212116578"/>
                    </a:ext>
                  </a:extLst>
                </a:gridCol>
              </a:tblGrid>
              <a:tr h="205565">
                <a:tc>
                  <a:txBody>
                    <a:bodyPr/>
                    <a:lstStyle/>
                    <a:p>
                      <a:pPr marL="3048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項目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048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說明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46586037"/>
                  </a:ext>
                </a:extLst>
              </a:tr>
              <a:tr h="571975">
                <a:tc>
                  <a:txBody>
                    <a:bodyPr/>
                    <a:lstStyle/>
                    <a:p>
                      <a:pPr marL="528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採購管理計畫書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說明採購與其他專案工作的資源、時程、預算的協調與整合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包含採購重要活動時程、管理指標、利害關係人的職責、採購的假設與限制、法律管轄權與付款幣別、獨立估算資訊、風險管理議題、預審合格的賣方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42479351"/>
                  </a:ext>
                </a:extLst>
              </a:tr>
              <a:tr h="309203">
                <a:tc>
                  <a:txBody>
                    <a:bodyPr/>
                    <a:lstStyle/>
                    <a:p>
                      <a:pPr marL="528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自製外購決策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決定要自製還是外包的最終結論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8777236"/>
                  </a:ext>
                </a:extLst>
              </a:tr>
              <a:tr h="381316">
                <a:tc>
                  <a:txBody>
                    <a:bodyPr/>
                    <a:lstStyle/>
                    <a:p>
                      <a:pPr marL="528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solidFill>
                            <a:srgbClr val="FF0000"/>
                          </a:solidFill>
                          <a:effectLst/>
                        </a:rPr>
                        <a:t>採購策略</a:t>
                      </a:r>
                      <a:endParaRPr lang="zh-TW" sz="1200" b="1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規定</a:t>
                      </a:r>
                      <a:r>
                        <a:rPr lang="zh-TW" sz="1200" b="1" kern="100" dirty="0">
                          <a:effectLst/>
                        </a:rPr>
                        <a:t>採購交付方法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包含協議種類、付款類型、採購階段以及各階段所需的資訊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17502211"/>
                  </a:ext>
                </a:extLst>
              </a:tr>
              <a:tr h="205565">
                <a:tc>
                  <a:txBody>
                    <a:bodyPr/>
                    <a:lstStyle/>
                    <a:p>
                      <a:pPr marL="528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solidFill>
                            <a:srgbClr val="FF0000"/>
                          </a:solidFill>
                          <a:effectLst/>
                        </a:rPr>
                        <a:t>採購工作說明書</a:t>
                      </a:r>
                      <a:r>
                        <a:rPr lang="en-US" sz="1200" b="1" kern="100" dirty="0">
                          <a:solidFill>
                            <a:srgbClr val="FF0000"/>
                          </a:solidFill>
                          <a:effectLst/>
                        </a:rPr>
                        <a:t>(SOW)</a:t>
                      </a:r>
                      <a:endParaRPr lang="zh-TW" sz="1200" b="1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參考</a:t>
                      </a:r>
                      <a:r>
                        <a:rPr lang="zh-TW" altLang="en-US" sz="1200" b="1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專案範疇基準</a:t>
                      </a:r>
                      <a:r>
                        <a:rPr lang="en-US" sz="1200" b="1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(WBSD)</a:t>
                      </a:r>
                      <a:r>
                        <a:rPr lang="zh-TW" alt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，定義要採購項目的規格、品質需求、允收條件、履約期間及地點、幣別及付款時程</a:t>
                      </a:r>
                      <a:r>
                        <a:rPr 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r>
                        <a:rPr lang="zh-TW" alt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等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904504"/>
                  </a:ext>
                </a:extLst>
              </a:tr>
              <a:tr h="205565">
                <a:tc>
                  <a:txBody>
                    <a:bodyPr/>
                    <a:lstStyle/>
                    <a:p>
                      <a:pPr marL="528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solidFill>
                            <a:srgbClr val="FF0000"/>
                          </a:solidFill>
                          <a:effectLst/>
                        </a:rPr>
                        <a:t>商源評選準則</a:t>
                      </a:r>
                      <a:endParaRPr lang="zh-TW" sz="1200" b="1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準則應放在投</a:t>
                      </a:r>
                      <a:r>
                        <a:rPr 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招</a:t>
                      </a:r>
                      <a:r>
                        <a:rPr 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zh-TW" altLang="en-US" sz="12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標文件中，確保潛在賣方都了解評選項目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84848316"/>
                  </a:ext>
                </a:extLst>
              </a:tr>
              <a:tr h="616695">
                <a:tc>
                  <a:txBody>
                    <a:bodyPr/>
                    <a:lstStyle/>
                    <a:p>
                      <a:pPr marL="528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solidFill>
                            <a:srgbClr val="FF0000"/>
                          </a:solidFill>
                          <a:effectLst/>
                        </a:rPr>
                        <a:t>投</a:t>
                      </a:r>
                      <a:r>
                        <a:rPr lang="en-US" sz="1200" b="1" kern="100" dirty="0">
                          <a:solidFill>
                            <a:srgbClr val="FF0000"/>
                          </a:solidFill>
                          <a:effectLst/>
                        </a:rPr>
                        <a:t>(</a:t>
                      </a:r>
                      <a:r>
                        <a:rPr lang="zh-TW" sz="1200" b="1" kern="100" dirty="0">
                          <a:solidFill>
                            <a:srgbClr val="FF0000"/>
                          </a:solidFill>
                          <a:effectLst/>
                        </a:rPr>
                        <a:t>招</a:t>
                      </a:r>
                      <a:r>
                        <a:rPr lang="en-US" sz="1200" b="1" kern="100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r>
                        <a:rPr lang="zh-TW" sz="1200" b="1" kern="100" dirty="0">
                          <a:solidFill>
                            <a:srgbClr val="FF0000"/>
                          </a:solidFill>
                          <a:effectLst/>
                        </a:rPr>
                        <a:t>標文件</a:t>
                      </a:r>
                      <a:r>
                        <a:rPr lang="en-US" altLang="zh-TW" sz="1200" b="1" kern="100" dirty="0">
                          <a:solidFill>
                            <a:srgbClr val="FF0000"/>
                          </a:solidFill>
                          <a:effectLst/>
                        </a:rPr>
                        <a:t>(P82)</a:t>
                      </a:r>
                      <a:endParaRPr lang="zh-TW" sz="1200" b="1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向潛在賣方要求對資訊、價格與技術的文件，內容包含專案背景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TW" sz="1200" kern="100" dirty="0">
                          <a:effectLst/>
                        </a:rPr>
                        <a:t>範疇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TW" sz="1200" kern="100" dirty="0">
                          <a:effectLst/>
                        </a:rPr>
                        <a:t>時程規劃說明、回文格式說明、</a:t>
                      </a:r>
                      <a:r>
                        <a:rPr lang="en-US" sz="1200" kern="100" dirty="0">
                          <a:effectLst/>
                        </a:rPr>
                        <a:t>SOW</a:t>
                      </a:r>
                      <a:r>
                        <a:rPr lang="zh-TW" sz="1200" kern="100" dirty="0">
                          <a:effectLst/>
                        </a:rPr>
                        <a:t>、評選方式</a:t>
                      </a:r>
                      <a:r>
                        <a:rPr lang="en-US" sz="1200" kern="100" dirty="0">
                          <a:effectLst/>
                        </a:rPr>
                        <a:t>…</a:t>
                      </a:r>
                      <a:r>
                        <a:rPr lang="zh-TW" sz="1200" kern="100" dirty="0">
                          <a:effectLst/>
                        </a:rPr>
                        <a:t>等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依據合約類型會有不同形式的</a:t>
                      </a:r>
                      <a:r>
                        <a:rPr lang="zh-TW" altLang="en-US" sz="1200" kern="100" dirty="0">
                          <a:effectLst/>
                        </a:rPr>
                        <a:t>投</a:t>
                      </a:r>
                      <a:r>
                        <a:rPr lang="en-US" sz="1200" kern="100" dirty="0">
                          <a:effectLst/>
                        </a:rPr>
                        <a:t>(</a:t>
                      </a:r>
                      <a:r>
                        <a:rPr lang="zh-TW" sz="1200" kern="100" dirty="0">
                          <a:effectLst/>
                        </a:rPr>
                        <a:t>招</a:t>
                      </a:r>
                      <a:r>
                        <a:rPr lang="en-US" sz="1200" kern="100" dirty="0">
                          <a:effectLst/>
                        </a:rPr>
                        <a:t>)</a:t>
                      </a:r>
                      <a:r>
                        <a:rPr lang="zh-TW" sz="1200" kern="100" dirty="0">
                          <a:effectLst/>
                        </a:rPr>
                        <a:t>標文件</a:t>
                      </a:r>
                      <a:r>
                        <a:rPr lang="en-US" altLang="zh-TW" sz="1200" kern="100" dirty="0">
                          <a:effectLst/>
                        </a:rPr>
                        <a:t>(RFI/RFQ/RFP)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08697008"/>
                  </a:ext>
                </a:extLst>
              </a:tr>
              <a:tr h="205565">
                <a:tc>
                  <a:txBody>
                    <a:bodyPr/>
                    <a:lstStyle/>
                    <a:p>
                      <a:pPr marL="528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solidFill>
                            <a:srgbClr val="FF0000"/>
                          </a:solidFill>
                          <a:effectLst/>
                        </a:rPr>
                        <a:t>獨立成本估算</a:t>
                      </a:r>
                      <a:endParaRPr lang="zh-TW" sz="1200" b="1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通常用於大型採購，有底價的概念，用來</a:t>
                      </a:r>
                      <a:r>
                        <a:rPr lang="zh-TW" sz="1200" b="1" kern="100" dirty="0">
                          <a:solidFill>
                            <a:schemeClr val="tx1"/>
                          </a:solidFill>
                          <a:effectLst/>
                        </a:rPr>
                        <a:t>作為賣方報價的基準</a:t>
                      </a:r>
                      <a:endParaRPr lang="zh-TW" sz="1200" b="1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76309126"/>
                  </a:ext>
                </a:extLst>
              </a:tr>
              <a:tr h="205565">
                <a:tc>
                  <a:txBody>
                    <a:bodyPr/>
                    <a:lstStyle/>
                    <a:p>
                      <a:pPr marL="528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變更申請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048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72240254"/>
                  </a:ext>
                </a:extLst>
              </a:tr>
              <a:tr h="1644521">
                <a:tc>
                  <a:txBody>
                    <a:bodyPr/>
                    <a:lstStyle/>
                    <a:p>
                      <a:pPr marL="528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專案文件更新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04800">
                        <a:spcAft>
                          <a:spcPts val="0"/>
                        </a:spcAft>
                      </a:pPr>
                      <a:r>
                        <a:rPr lang="zh-TW" sz="1200" kern="100" dirty="0">
                          <a:effectLst/>
                        </a:rPr>
                        <a:t>可能會更新到的文件有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里程碑清單：更新預期賣方可交付成果的里程碑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需求相關文件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需求追溯矩陣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1" kern="100" dirty="0">
                          <a:effectLst/>
                        </a:rPr>
                        <a:t>資源需求</a:t>
                      </a:r>
                      <a:r>
                        <a:rPr lang="zh-TW" sz="1200" kern="100" dirty="0">
                          <a:effectLst/>
                        </a:rPr>
                        <a:t>：需取得的團隊與物資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風險登錄表：登錄與各賣方相關的風險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利害關係人登錄表：將與採購相關的利害關係人更新或新增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經驗學習登錄表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33662587"/>
                  </a:ext>
                </a:extLst>
              </a:tr>
            </a:tbl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>
                <a:solidFill>
                  <a:schemeClr val="accent5"/>
                </a:solidFill>
              </a:rPr>
              <a:t>Output</a:t>
            </a:r>
            <a:endParaRPr kumimoji="1" lang="zh-TW" altLang="en-US" sz="2400" b="1" dirty="0">
              <a:solidFill>
                <a:schemeClr val="accent5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0598A3D5-A4AF-9849-B1E7-37CC31BE0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64898"/>
            <a:ext cx="3413760" cy="226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98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7"/>
            <a:ext cx="9144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規劃採購管理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lvl="0"/>
            <a:r>
              <a:rPr lang="zh-TW" altLang="zh-TW" dirty="0"/>
              <a:t>從有採購意圖開始，到建立採購計劃相關文件的過程</a:t>
            </a:r>
          </a:p>
          <a:p>
            <a:endParaRPr kumimoji="1" lang="zh-TW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1699B5F-28F9-8F4A-ABCE-1DFCC98C5B04}"/>
              </a:ext>
            </a:extLst>
          </p:cNvPr>
          <p:cNvSpPr/>
          <p:nvPr/>
        </p:nvSpPr>
        <p:spPr>
          <a:xfrm>
            <a:off x="3413760" y="989945"/>
            <a:ext cx="9044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決定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是否要外包</a:t>
            </a: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，若要，擬出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外包計畫</a:t>
            </a: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，開出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採購清單與規格</a:t>
            </a: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，訂定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找賣方的遊戲規則</a:t>
            </a:r>
            <a:endParaRPr lang="zh-TW" altLang="zh-TW" sz="2000" b="1" kern="100" dirty="0">
              <a:solidFill>
                <a:schemeClr val="accent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DC42DC9-7FEB-FA47-AEEA-09574606EF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8889347"/>
              </p:ext>
            </p:extLst>
          </p:nvPr>
        </p:nvGraphicFramePr>
        <p:xfrm>
          <a:off x="3543300" y="1359277"/>
          <a:ext cx="8648700" cy="3180607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485681">
                  <a:extLst>
                    <a:ext uri="{9D8B030D-6E8A-4147-A177-3AD203B41FA5}">
                      <a16:colId xmlns:a16="http://schemas.microsoft.com/office/drawing/2014/main" val="890430446"/>
                    </a:ext>
                  </a:extLst>
                </a:gridCol>
                <a:gridCol w="7163019">
                  <a:extLst>
                    <a:ext uri="{9D8B030D-6E8A-4147-A177-3AD203B41FA5}">
                      <a16:colId xmlns:a16="http://schemas.microsoft.com/office/drawing/2014/main" val="1212116578"/>
                    </a:ext>
                  </a:extLst>
                </a:gridCol>
              </a:tblGrid>
              <a:tr h="181377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項目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說明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46586037"/>
                  </a:ext>
                </a:extLst>
              </a:tr>
              <a:tr h="522711">
                <a:tc>
                  <a:txBody>
                    <a:bodyPr/>
                    <a:lstStyle/>
                    <a:p>
                      <a:pPr marL="5400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專家判斷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協助評估決策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17502211"/>
                  </a:ext>
                </a:extLst>
              </a:tr>
              <a:tr h="522711">
                <a:tc>
                  <a:txBody>
                    <a:bodyPr/>
                    <a:lstStyle/>
                    <a:p>
                      <a:pPr marL="5400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市場研究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比較不同的廠商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12473320"/>
                  </a:ext>
                </a:extLst>
              </a:tr>
              <a:tr h="906883">
                <a:tc>
                  <a:txBody>
                    <a:bodyPr/>
                    <a:lstStyle/>
                    <a:p>
                      <a:pPr marL="5400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200" b="1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自製外包分析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決定要透過自製</a:t>
                      </a:r>
                      <a:r>
                        <a:rPr 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外包</a:t>
                      </a:r>
                      <a:r>
                        <a:rPr 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租賃完成工作</a:t>
                      </a:r>
                    </a:p>
                    <a:p>
                      <a:pPr marL="5400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常受到專案範疇、時程、成本、品質的影響</a:t>
                      </a:r>
                    </a:p>
                    <a:p>
                      <a:pPr marL="5400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自製</a:t>
                      </a:r>
                      <a:r>
                        <a:rPr 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外包：考慮自身資源是否足夠（能力）、</a:t>
                      </a:r>
                      <a:r>
                        <a:rPr lang="zh-CN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能否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兼顧品質及時程、是否要承擔長期雇用的責任</a:t>
                      </a:r>
                      <a:r>
                        <a:rPr 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zh-TW" altLang="en-US" sz="1200" b="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5400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外包／租賃：要考慮是否長期需要這項採購資源，並可利用回收期、效益成本分析</a:t>
                      </a:r>
                      <a:r>
                        <a:rPr 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等，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84848316"/>
                  </a:ext>
                </a:extLst>
              </a:tr>
              <a:tr h="522711">
                <a:tc>
                  <a:txBody>
                    <a:bodyPr/>
                    <a:lstStyle/>
                    <a:p>
                      <a:pPr marL="5400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200" b="1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商源評比分析</a:t>
                      </a:r>
                      <a:r>
                        <a:rPr lang="en-US" altLang="zh-TW" sz="1200" b="1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(P73)</a:t>
                      </a:r>
                      <a:endParaRPr lang="zh-TW" altLang="en-US" sz="1200" b="1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用來分析賣方的服務建議書</a:t>
                      </a:r>
                      <a:r>
                        <a:rPr lang="en-US" altLang="zh-TW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成本</a:t>
                      </a:r>
                      <a:r>
                        <a:rPr lang="en-US" altLang="zh-TW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品質</a:t>
                      </a:r>
                      <a:r>
                        <a:rPr lang="en-US" altLang="zh-TW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資格</a:t>
                      </a:r>
                      <a:r>
                        <a:rPr lang="en-US" altLang="zh-TW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唯一來源</a:t>
                      </a:r>
                      <a:r>
                        <a:rPr lang="en-US" altLang="zh-TW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固定預算</a:t>
                      </a:r>
                      <a:r>
                        <a:rPr lang="en-US" altLang="zh-TW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1200" b="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4108494"/>
                  </a:ext>
                </a:extLst>
              </a:tr>
              <a:tr h="522711">
                <a:tc>
                  <a:txBody>
                    <a:bodyPr/>
                    <a:lstStyle/>
                    <a:p>
                      <a:pPr marL="5400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TW" altLang="en-US" sz="1200" b="1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會議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lvl="0" indent="-171450" algn="l" defTabSz="914400" rtl="0" eaLnBrk="1" latinLnBrk="0" hangingPunct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和潛在賣方的交流會議，以利對採購策略、採購範疇、技術有更深了解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08697008"/>
                  </a:ext>
                </a:extLst>
              </a:tr>
            </a:tbl>
          </a:graphicData>
        </a:graphic>
      </p:graphicFrame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b="1" dirty="0">
                <a:solidFill>
                  <a:schemeClr val="accent5"/>
                </a:solidFill>
              </a:rPr>
              <a:t>T&amp;T</a:t>
            </a:r>
            <a:endParaRPr kumimoji="1" lang="zh-TW" altLang="en-US" sz="2400" b="1" dirty="0">
              <a:solidFill>
                <a:schemeClr val="accent5"/>
              </a:solidFill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32C4C7D2-24CA-994A-9D2E-DAEDA2FC7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64898"/>
            <a:ext cx="3413760" cy="2266992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C96A6752-10C5-2144-9F70-1296AEDFAA20}"/>
              </a:ext>
            </a:extLst>
          </p:cNvPr>
          <p:cNvSpPr/>
          <p:nvPr/>
        </p:nvSpPr>
        <p:spPr>
          <a:xfrm>
            <a:off x="11342370" y="4547400"/>
            <a:ext cx="914400" cy="23105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588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7"/>
            <a:ext cx="9144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規劃採購管理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lvl="0"/>
            <a:r>
              <a:rPr lang="zh-TW" altLang="zh-TW" dirty="0"/>
              <a:t>從有採購意圖開始，到建立採購計劃相關文件的過程</a:t>
            </a:r>
          </a:p>
          <a:p>
            <a:endParaRPr kumimoji="1" lang="zh-TW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1699B5F-28F9-8F4A-ABCE-1DFCC98C5B04}"/>
              </a:ext>
            </a:extLst>
          </p:cNvPr>
          <p:cNvSpPr/>
          <p:nvPr/>
        </p:nvSpPr>
        <p:spPr>
          <a:xfrm>
            <a:off x="3413760" y="989945"/>
            <a:ext cx="9044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決定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是否要外包</a:t>
            </a: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，若要，擬出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外包計畫</a:t>
            </a: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，開出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採購清單與規格</a:t>
            </a:r>
            <a:r>
              <a:rPr lang="zh-TW" altLang="zh-TW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，訂定</a:t>
            </a:r>
            <a:r>
              <a:rPr lang="zh-TW" altLang="zh-TW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找賣方的遊戲規則</a:t>
            </a:r>
            <a:endParaRPr lang="zh-TW" altLang="zh-TW" sz="2000" b="1" kern="100" dirty="0">
              <a:solidFill>
                <a:schemeClr val="accent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>
                <a:solidFill>
                  <a:schemeClr val="accent5"/>
                </a:solidFill>
              </a:rPr>
              <a:t>Input</a:t>
            </a:r>
            <a:endParaRPr kumimoji="1" lang="zh-TW" altLang="en-US" sz="2400" b="1" dirty="0">
              <a:solidFill>
                <a:schemeClr val="accent5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0598A3D5-A4AF-9849-B1E7-37CC31BE0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64898"/>
            <a:ext cx="3413760" cy="2266992"/>
          </a:xfrm>
          <a:prstGeom prst="rect">
            <a:avLst/>
          </a:prstGeom>
        </p:spPr>
      </p:pic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6C351866-FCDF-C64B-AB81-43ACF4A493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260770"/>
              </p:ext>
            </p:extLst>
          </p:nvPr>
        </p:nvGraphicFramePr>
        <p:xfrm>
          <a:off x="3554729" y="1311016"/>
          <a:ext cx="8625839" cy="4759884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2679725">
                  <a:extLst>
                    <a:ext uri="{9D8B030D-6E8A-4147-A177-3AD203B41FA5}">
                      <a16:colId xmlns:a16="http://schemas.microsoft.com/office/drawing/2014/main" val="3114187554"/>
                    </a:ext>
                  </a:extLst>
                </a:gridCol>
                <a:gridCol w="4019589">
                  <a:extLst>
                    <a:ext uri="{9D8B030D-6E8A-4147-A177-3AD203B41FA5}">
                      <a16:colId xmlns:a16="http://schemas.microsoft.com/office/drawing/2014/main" val="3105778737"/>
                    </a:ext>
                  </a:extLst>
                </a:gridCol>
                <a:gridCol w="1926525">
                  <a:extLst>
                    <a:ext uri="{9D8B030D-6E8A-4147-A177-3AD203B41FA5}">
                      <a16:colId xmlns:a16="http://schemas.microsoft.com/office/drawing/2014/main" val="1110337043"/>
                    </a:ext>
                  </a:extLst>
                </a:gridCol>
              </a:tblGrid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項目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</a:rPr>
                        <a:t>說明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來源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01614536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專案章程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</a:rPr>
                        <a:t>參考專案目標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 dirty="0">
                          <a:effectLst/>
                        </a:rPr>
                        <a:t>發展專案章程</a:t>
                      </a:r>
                      <a:r>
                        <a:rPr lang="en-US" sz="1200" kern="100" dirty="0">
                          <a:effectLst/>
                        </a:rPr>
                        <a:t>-O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62279286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商業文件</a:t>
                      </a:r>
                      <a:r>
                        <a:rPr lang="en-US" sz="1200" b="0" kern="100" dirty="0">
                          <a:effectLst/>
                        </a:rPr>
                        <a:t>-</a:t>
                      </a:r>
                      <a:r>
                        <a:rPr lang="zh-TW" sz="1200" b="0" kern="100" dirty="0">
                          <a:effectLst/>
                        </a:rPr>
                        <a:t>商業企劃案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</a:rPr>
                        <a:t>確保採購的目的與專案的商業目標一致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發展專案章程</a:t>
                      </a:r>
                      <a:r>
                        <a:rPr lang="en-US" sz="1200" kern="100">
                          <a:effectLst/>
                        </a:rPr>
                        <a:t>-I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29343564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商業文件</a:t>
                      </a:r>
                      <a:r>
                        <a:rPr lang="en-US" sz="1200" b="0" kern="100" dirty="0">
                          <a:effectLst/>
                        </a:rPr>
                        <a:t>-</a:t>
                      </a:r>
                      <a:r>
                        <a:rPr lang="zh-TW" sz="1200" b="0" kern="100" dirty="0">
                          <a:effectLst/>
                        </a:rPr>
                        <a:t>效益管理計畫書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</a:rPr>
                        <a:t>確認專案的效益預計何時實現，將影響採購的時程和契約條款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 dirty="0">
                          <a:effectLst/>
                        </a:rPr>
                        <a:t>發展專案章程</a:t>
                      </a:r>
                      <a:r>
                        <a:rPr lang="en-US" sz="1200" kern="100" dirty="0">
                          <a:effectLst/>
                        </a:rPr>
                        <a:t>-I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72637299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專案管理計畫書</a:t>
                      </a:r>
                      <a:r>
                        <a:rPr lang="en-US" sz="1200" b="0" kern="100" dirty="0">
                          <a:effectLst/>
                        </a:rPr>
                        <a:t>-</a:t>
                      </a:r>
                      <a:r>
                        <a:rPr lang="zh-TW" sz="1200" b="0" kern="100" dirty="0">
                          <a:effectLst/>
                        </a:rPr>
                        <a:t>品質管理計畫書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</a:rPr>
                        <a:t>專案採用的內部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TW" sz="1200" kern="100">
                          <a:effectLst/>
                        </a:rPr>
                        <a:t>產業標準，可做為未來採</a:t>
                      </a:r>
                      <a:r>
                        <a:rPr lang="en-US" sz="1200" kern="100">
                          <a:effectLst/>
                        </a:rPr>
                        <a:t>(</a:t>
                      </a:r>
                      <a:r>
                        <a:rPr lang="zh-TW" sz="1200" kern="100">
                          <a:effectLst/>
                        </a:rPr>
                        <a:t>招</a:t>
                      </a:r>
                      <a:r>
                        <a:rPr lang="en-US" sz="1200" kern="100">
                          <a:effectLst/>
                        </a:rPr>
                        <a:t>)</a:t>
                      </a:r>
                      <a:r>
                        <a:rPr lang="zh-TW" sz="1200" kern="100">
                          <a:effectLst/>
                        </a:rPr>
                        <a:t>標文件的參考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規劃品質管理</a:t>
                      </a:r>
                      <a:r>
                        <a:rPr lang="en-US" sz="1200" kern="100">
                          <a:effectLst/>
                        </a:rPr>
                        <a:t>-O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94735481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</a:rPr>
                        <a:t>專案管理計劃書</a:t>
                      </a:r>
                      <a:r>
                        <a:rPr lang="en-US" sz="1200" b="0" kern="100">
                          <a:effectLst/>
                        </a:rPr>
                        <a:t>-</a:t>
                      </a:r>
                      <a:r>
                        <a:rPr lang="zh-TW" sz="1200" b="0" kern="100">
                          <a:effectLst/>
                        </a:rPr>
                        <a:t>範疇管理計畫書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</a:rPr>
                        <a:t>定義如何管理外包廠商的工作範疇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 dirty="0">
                          <a:effectLst/>
                        </a:rPr>
                        <a:t>規劃範疇管理</a:t>
                      </a:r>
                      <a:r>
                        <a:rPr lang="en-US" sz="1200" kern="100" dirty="0">
                          <a:effectLst/>
                        </a:rPr>
                        <a:t>-O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45412268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</a:rPr>
                        <a:t>專案管理計劃書</a:t>
                      </a:r>
                      <a:r>
                        <a:rPr lang="en-US" sz="1200" b="0" kern="100">
                          <a:effectLst/>
                        </a:rPr>
                        <a:t>-</a:t>
                      </a:r>
                      <a:r>
                        <a:rPr lang="zh-TW" sz="1200" b="0" kern="100">
                          <a:effectLst/>
                        </a:rPr>
                        <a:t>資源管理計畫書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參考哪些資源將採外購、租賃和其他假設限制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規劃資源管理</a:t>
                      </a:r>
                      <a:r>
                        <a:rPr lang="en-US" sz="1200" kern="100">
                          <a:effectLst/>
                        </a:rPr>
                        <a:t>-O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78485355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1" kern="100">
                          <a:effectLst/>
                        </a:rPr>
                        <a:t>範疇基準</a:t>
                      </a:r>
                      <a:r>
                        <a:rPr lang="en-US" sz="1200" b="1" kern="100">
                          <a:effectLst/>
                        </a:rPr>
                        <a:t>-</a:t>
                      </a:r>
                      <a:r>
                        <a:rPr lang="zh-TW" sz="1200" b="1" kern="100">
                          <a:effectLst/>
                        </a:rPr>
                        <a:t>專案範疇說明書</a:t>
                      </a:r>
                      <a:endParaRPr lang="zh-TW" sz="1200" b="1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參考專案的產品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TW" sz="1200" kern="100" dirty="0">
                          <a:effectLst/>
                        </a:rPr>
                        <a:t>服務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TW" sz="1200" kern="100" dirty="0">
                          <a:effectLst/>
                        </a:rPr>
                        <a:t>結果以及允收準則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定義範疇</a:t>
                      </a:r>
                      <a:r>
                        <a:rPr lang="en-US" sz="1200" kern="100">
                          <a:effectLst/>
                        </a:rPr>
                        <a:t>-O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65372087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effectLst/>
                        </a:rPr>
                        <a:t>範疇基準</a:t>
                      </a:r>
                      <a:r>
                        <a:rPr lang="en-US" sz="1200" b="1" kern="100" dirty="0">
                          <a:effectLst/>
                        </a:rPr>
                        <a:t>-WBS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分析</a:t>
                      </a:r>
                      <a:r>
                        <a:rPr lang="en-US" sz="1200" kern="100" dirty="0">
                          <a:effectLst/>
                        </a:rPr>
                        <a:t>WBS</a:t>
                      </a:r>
                      <a:r>
                        <a:rPr lang="zh-TW" sz="1200" kern="100" dirty="0">
                          <a:effectLst/>
                        </a:rPr>
                        <a:t>中每一項工作包是否需要外包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 dirty="0">
                          <a:effectLst/>
                        </a:rPr>
                        <a:t>建立工作分解項目</a:t>
                      </a:r>
                      <a:r>
                        <a:rPr lang="en-US" sz="1200" kern="100" dirty="0">
                          <a:effectLst/>
                        </a:rPr>
                        <a:t>-O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14559395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effectLst/>
                        </a:rPr>
                        <a:t>範疇基準</a:t>
                      </a:r>
                      <a:r>
                        <a:rPr lang="en-US" sz="1200" b="1" kern="100" dirty="0">
                          <a:effectLst/>
                        </a:rPr>
                        <a:t>-WBSD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參考每一項工作包的規格、說明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 dirty="0">
                          <a:effectLst/>
                        </a:rPr>
                        <a:t>建立工作分解項目</a:t>
                      </a:r>
                      <a:r>
                        <a:rPr lang="en-US" sz="1200" kern="100" dirty="0">
                          <a:effectLst/>
                        </a:rPr>
                        <a:t>-O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99209895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專案文件</a:t>
                      </a:r>
                      <a:r>
                        <a:rPr lang="en-US" sz="1200" b="0" kern="100" dirty="0">
                          <a:effectLst/>
                        </a:rPr>
                        <a:t>-</a:t>
                      </a:r>
                      <a:r>
                        <a:rPr lang="zh-TW" sz="1200" b="0" kern="100" dirty="0">
                          <a:effectLst/>
                        </a:rPr>
                        <a:t>里程碑清單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說明賣方何時應交付成果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定義活動</a:t>
                      </a:r>
                      <a:r>
                        <a:rPr lang="en-US" sz="1200" kern="100">
                          <a:effectLst/>
                        </a:rPr>
                        <a:t>-O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05152607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  <a:tabLst>
                          <a:tab pos="1926590" algn="r"/>
                        </a:tabLst>
                      </a:pPr>
                      <a:r>
                        <a:rPr lang="zh-TW" sz="1200" b="1" kern="100" dirty="0">
                          <a:effectLst/>
                        </a:rPr>
                        <a:t>專案文件</a:t>
                      </a:r>
                      <a:r>
                        <a:rPr lang="en-US" sz="1200" b="1" kern="100" dirty="0">
                          <a:effectLst/>
                        </a:rPr>
                        <a:t>-</a:t>
                      </a:r>
                      <a:r>
                        <a:rPr lang="zh-TW" sz="1200" b="1" kern="100" dirty="0">
                          <a:effectLst/>
                        </a:rPr>
                        <a:t>專案團隊分派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</a:rPr>
                        <a:t>包含團隊技術與能力、支援採購活動的可用性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獲得資源</a:t>
                      </a:r>
                      <a:r>
                        <a:rPr lang="en-US" sz="1200" kern="100">
                          <a:effectLst/>
                        </a:rPr>
                        <a:t>-O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12519787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</a:rPr>
                        <a:t>專案文件</a:t>
                      </a:r>
                      <a:r>
                        <a:rPr lang="en-US" sz="1200" b="0" kern="100">
                          <a:effectLst/>
                        </a:rPr>
                        <a:t>-</a:t>
                      </a:r>
                      <a:r>
                        <a:rPr lang="zh-TW" sz="1200" b="0" kern="100">
                          <a:effectLst/>
                        </a:rPr>
                        <a:t>需求相關文件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記錄採購項目應達到那些需求或品質或法規要求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蒐集需求</a:t>
                      </a:r>
                      <a:r>
                        <a:rPr lang="en-US" sz="1200" kern="100">
                          <a:effectLst/>
                        </a:rPr>
                        <a:t>-O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67585396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專案文件</a:t>
                      </a:r>
                      <a:r>
                        <a:rPr lang="en-US" sz="1200" b="0" kern="100" dirty="0">
                          <a:effectLst/>
                        </a:rPr>
                        <a:t>-</a:t>
                      </a:r>
                      <a:r>
                        <a:rPr lang="zh-TW" sz="1200" b="0" kern="100" dirty="0">
                          <a:effectLst/>
                        </a:rPr>
                        <a:t>需求追溯矩陣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</a:rPr>
                        <a:t>將產品需求從原始來源連結到可交付成果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 dirty="0">
                          <a:effectLst/>
                        </a:rPr>
                        <a:t>蒐集需求</a:t>
                      </a:r>
                      <a:r>
                        <a:rPr lang="en-US" sz="1200" kern="100" dirty="0">
                          <a:effectLst/>
                        </a:rPr>
                        <a:t>-O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57981324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effectLst/>
                        </a:rPr>
                        <a:t>專案文件</a:t>
                      </a:r>
                      <a:r>
                        <a:rPr lang="en-US" sz="1200" b="1" kern="100" dirty="0">
                          <a:effectLst/>
                        </a:rPr>
                        <a:t>-</a:t>
                      </a:r>
                      <a:r>
                        <a:rPr lang="zh-TW" sz="1200" b="1" kern="100" dirty="0">
                          <a:effectLst/>
                        </a:rPr>
                        <a:t>資源需求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記錄需取得的團隊及資源</a:t>
                      </a:r>
                      <a:r>
                        <a:rPr lang="en-US" sz="1200" kern="100" dirty="0">
                          <a:effectLst/>
                        </a:rPr>
                        <a:t>…</a:t>
                      </a:r>
                      <a:r>
                        <a:rPr lang="zh-TW" sz="1200" kern="100" dirty="0">
                          <a:effectLst/>
                        </a:rPr>
                        <a:t>等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>
                          <a:effectLst/>
                        </a:rPr>
                        <a:t>估算活動資源</a:t>
                      </a:r>
                      <a:r>
                        <a:rPr lang="en-US" sz="1200" kern="100">
                          <a:effectLst/>
                        </a:rPr>
                        <a:t>-O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85378899"/>
                  </a:ext>
                </a:extLst>
              </a:tr>
              <a:tr h="451842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專案文件</a:t>
                      </a:r>
                      <a:r>
                        <a:rPr lang="en-US" sz="1200" b="0" kern="100" dirty="0">
                          <a:effectLst/>
                        </a:rPr>
                        <a:t>-</a:t>
                      </a:r>
                      <a:r>
                        <a:rPr lang="zh-TW" sz="1200" b="0" kern="100" dirty="0">
                          <a:effectLst/>
                        </a:rPr>
                        <a:t>利害關係人登錄表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辨識與採購工作相關的利害關係人以及其需求，外包的廠商也將成為專案的利害關係人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 dirty="0">
                          <a:effectLst/>
                        </a:rPr>
                        <a:t>辨識利害關係人</a:t>
                      </a:r>
                      <a:r>
                        <a:rPr lang="en-US" sz="1200" kern="100" dirty="0">
                          <a:effectLst/>
                        </a:rPr>
                        <a:t>-O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55431915"/>
                  </a:ext>
                </a:extLst>
              </a:tr>
              <a:tr h="23074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</a:rPr>
                        <a:t>專案文件</a:t>
                      </a:r>
                      <a:r>
                        <a:rPr lang="en-US" sz="1200" b="0" kern="100">
                          <a:effectLst/>
                        </a:rPr>
                        <a:t>-</a:t>
                      </a:r>
                      <a:r>
                        <a:rPr lang="zh-TW" sz="1200" b="0" kern="100">
                          <a:effectLst/>
                        </a:rPr>
                        <a:t>風險登錄表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辨識哪些風險可以合理轉移給賣方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kern="100" dirty="0">
                          <a:effectLst/>
                        </a:rPr>
                        <a:t>辨識風險</a:t>
                      </a:r>
                      <a:r>
                        <a:rPr lang="en-US" sz="1200" kern="100" dirty="0">
                          <a:effectLst/>
                        </a:rPr>
                        <a:t>-O</a:t>
                      </a:r>
                      <a:endParaRPr lang="zh-TW" sz="1200" kern="100" dirty="0">
                        <a:effectLst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88438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>
                          <a:effectLst/>
                        </a:rPr>
                        <a:t>企業環境因素</a:t>
                      </a:r>
                      <a:endParaRPr lang="zh-TW" sz="1200" b="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產業標準、預審合格廠商系統、</a:t>
                      </a:r>
                      <a:r>
                        <a:rPr lang="en-US" sz="1200" kern="100" dirty="0">
                          <a:effectLst/>
                        </a:rPr>
                        <a:t>PMIS…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5224146"/>
                  </a:ext>
                </a:extLst>
              </a:tr>
              <a:tr h="22592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組織過程資產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組織既定的採購流程、預審合格廠商清單</a:t>
                      </a:r>
                      <a:r>
                        <a:rPr lang="en-US" sz="1200" kern="100" dirty="0">
                          <a:effectLst/>
                        </a:rPr>
                        <a:t>…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08743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1534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7"/>
            <a:ext cx="9144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規劃採購管理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lvl="0"/>
            <a:r>
              <a:rPr lang="zh-TW" altLang="zh-TW" dirty="0"/>
              <a:t>從有採購意圖開始，到建立採購計劃相關文件的過程</a:t>
            </a:r>
          </a:p>
          <a:p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>
                <a:solidFill>
                  <a:schemeClr val="accent1"/>
                </a:solidFill>
              </a:rPr>
              <a:t>契約的類型</a:t>
            </a:r>
            <a:endParaRPr kumimoji="1" lang="zh-TW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32C4C7D2-24CA-994A-9D2E-DAEDA2FC7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64898"/>
            <a:ext cx="3413760" cy="2266992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C96A6752-10C5-2144-9F70-1296AEDFAA20}"/>
              </a:ext>
            </a:extLst>
          </p:cNvPr>
          <p:cNvSpPr/>
          <p:nvPr/>
        </p:nvSpPr>
        <p:spPr>
          <a:xfrm>
            <a:off x="11342370" y="4547400"/>
            <a:ext cx="914400" cy="23105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F426ED5-47AE-2C4B-B3A2-279ADEAA65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799392"/>
              </p:ext>
            </p:extLst>
          </p:nvPr>
        </p:nvGraphicFramePr>
        <p:xfrm>
          <a:off x="3543300" y="754380"/>
          <a:ext cx="8648701" cy="5349240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634490">
                  <a:extLst>
                    <a:ext uri="{9D8B030D-6E8A-4147-A177-3AD203B41FA5}">
                      <a16:colId xmlns:a16="http://schemas.microsoft.com/office/drawing/2014/main" val="4287487015"/>
                    </a:ext>
                  </a:extLst>
                </a:gridCol>
                <a:gridCol w="1171853">
                  <a:extLst>
                    <a:ext uri="{9D8B030D-6E8A-4147-A177-3AD203B41FA5}">
                      <a16:colId xmlns:a16="http://schemas.microsoft.com/office/drawing/2014/main" val="1731206666"/>
                    </a:ext>
                  </a:extLst>
                </a:gridCol>
                <a:gridCol w="4223107">
                  <a:extLst>
                    <a:ext uri="{9D8B030D-6E8A-4147-A177-3AD203B41FA5}">
                      <a16:colId xmlns:a16="http://schemas.microsoft.com/office/drawing/2014/main" val="2346327049"/>
                    </a:ext>
                  </a:extLst>
                </a:gridCol>
                <a:gridCol w="625547">
                  <a:extLst>
                    <a:ext uri="{9D8B030D-6E8A-4147-A177-3AD203B41FA5}">
                      <a16:colId xmlns:a16="http://schemas.microsoft.com/office/drawing/2014/main" val="1912336623"/>
                    </a:ext>
                  </a:extLst>
                </a:gridCol>
                <a:gridCol w="993704">
                  <a:extLst>
                    <a:ext uri="{9D8B030D-6E8A-4147-A177-3AD203B41FA5}">
                      <a16:colId xmlns:a16="http://schemas.microsoft.com/office/drawing/2014/main" val="2607756236"/>
                    </a:ext>
                  </a:extLst>
                </a:gridCol>
              </a:tblGrid>
              <a:tr h="485074">
                <a:tc gridSpan="2"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zh-TW" sz="1050" b="0" kern="100" dirty="0">
                          <a:effectLst/>
                        </a:rPr>
                        <a:t>類型</a:t>
                      </a:r>
                      <a:endParaRPr lang="zh-TW" sz="105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zh-TW" sz="1050" b="0" kern="100" dirty="0">
                          <a:effectLst/>
                        </a:rPr>
                        <a:t>說明</a:t>
                      </a:r>
                      <a:endParaRPr lang="zh-TW" sz="105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zh-TW" sz="1050" b="0" kern="100" dirty="0">
                          <a:effectLst/>
                        </a:rPr>
                        <a:t>買方</a:t>
                      </a:r>
                      <a:endParaRPr lang="en-US" altLang="zh-TW" sz="1050" b="0" kern="100" dirty="0">
                        <a:effectLst/>
                      </a:endParaRPr>
                    </a:p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zh-TW" sz="1050" b="0" kern="100" dirty="0">
                          <a:effectLst/>
                        </a:rPr>
                        <a:t>風險</a:t>
                      </a:r>
                      <a:endParaRPr lang="zh-TW" sz="105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zh-TW" sz="1050" b="0" kern="100" dirty="0">
                          <a:effectLst/>
                        </a:rPr>
                        <a:t>賣方</a:t>
                      </a:r>
                    </a:p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zh-TW" sz="1050" b="0" kern="100" dirty="0">
                          <a:effectLst/>
                        </a:rPr>
                        <a:t>風險</a:t>
                      </a:r>
                      <a:endParaRPr lang="zh-TW" sz="105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extLst>
                  <a:ext uri="{0D108BD9-81ED-4DB2-BD59-A6C34878D82A}">
                    <a16:rowId xmlns:a16="http://schemas.microsoft.com/office/drawing/2014/main" val="2663011296"/>
                  </a:ext>
                </a:extLst>
              </a:tr>
              <a:tr h="522387">
                <a:tc rowSpan="3">
                  <a:txBody>
                    <a:bodyPr/>
                    <a:lstStyle/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zh-TW" sz="1050" b="1" kern="100" dirty="0">
                          <a:effectLst/>
                        </a:rPr>
                        <a:t>固定價格契約</a:t>
                      </a:r>
                      <a:r>
                        <a:rPr lang="en-US" sz="1050" b="1" kern="100" dirty="0">
                          <a:effectLst/>
                        </a:rPr>
                        <a:t>(FP)</a:t>
                      </a:r>
                      <a:endParaRPr lang="zh-TW" sz="1050" b="1" kern="100" dirty="0">
                        <a:effectLst/>
                      </a:endParaRPr>
                    </a:p>
                    <a:p>
                      <a:pPr marL="36000" lvl="0" indent="-342900" algn="l">
                        <a:spcAft>
                          <a:spcPts val="0"/>
                        </a:spcAft>
                        <a:buFont typeface="+mj-lt"/>
                        <a:buAutoNum type="arabicParenBoth"/>
                      </a:pPr>
                      <a:r>
                        <a:rPr lang="zh-TW" sz="1050" b="0" kern="100" dirty="0">
                          <a:effectLst/>
                        </a:rPr>
                        <a:t>買方須清楚</a:t>
                      </a:r>
                      <a:r>
                        <a:rPr lang="zh-TW" altLang="en-US" sz="1050" b="0" kern="100" dirty="0">
                          <a:effectLst/>
                        </a:rPr>
                        <a:t>需求</a:t>
                      </a:r>
                      <a:endParaRPr lang="zh-TW" sz="105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zh-TW" sz="1050" kern="100" dirty="0">
                          <a:effectLst/>
                        </a:rPr>
                        <a:t>絕對固定價款</a:t>
                      </a:r>
                      <a:r>
                        <a:rPr lang="en-US" sz="1050" kern="100" dirty="0">
                          <a:effectLst/>
                        </a:rPr>
                        <a:t>(FFP)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一口價，除非採購範疇變更，否則價格不可更改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1(min)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7(max)</a:t>
                      </a:r>
                      <a:endParaRPr lang="zh-TW" sz="105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extLst>
                  <a:ext uri="{0D108BD9-81ED-4DB2-BD59-A6C34878D82A}">
                    <a16:rowId xmlns:a16="http://schemas.microsoft.com/office/drawing/2014/main" val="605963569"/>
                  </a:ext>
                </a:extLst>
              </a:tr>
              <a:tr h="723630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zh-TW" sz="1050" kern="100" dirty="0">
                          <a:effectLst/>
                        </a:rPr>
                        <a:t>固定價款加獎金</a:t>
                      </a:r>
                      <a:r>
                        <a:rPr lang="en-US" sz="1050" kern="100" dirty="0">
                          <a:effectLst/>
                        </a:rPr>
                        <a:t>(FPIF)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設定合約價款上限，超過上限由賣方負責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當賣方達到某些指標目標</a:t>
                      </a:r>
                      <a:r>
                        <a:rPr lang="en-US" sz="1050" kern="100" dirty="0">
                          <a:effectLst/>
                        </a:rPr>
                        <a:t>(</a:t>
                      </a:r>
                      <a:r>
                        <a:rPr lang="zh-TW" sz="1050" kern="100" dirty="0">
                          <a:effectLst/>
                        </a:rPr>
                        <a:t>時程、性能</a:t>
                      </a:r>
                      <a:r>
                        <a:rPr lang="en-US" sz="1050" kern="100" dirty="0">
                          <a:effectLst/>
                        </a:rPr>
                        <a:t>…)</a:t>
                      </a:r>
                      <a:r>
                        <a:rPr lang="zh-TW" sz="1050" kern="100" dirty="0">
                          <a:effectLst/>
                        </a:rPr>
                        <a:t>時，可獲得獎金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一定要達到，達到有獎勵，沒達到就罰錢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6</a:t>
                      </a:r>
                      <a:endParaRPr lang="zh-TW" sz="105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extLst>
                  <a:ext uri="{0D108BD9-81ED-4DB2-BD59-A6C34878D82A}">
                    <a16:rowId xmlns:a16="http://schemas.microsoft.com/office/drawing/2014/main" val="2726899208"/>
                  </a:ext>
                </a:extLst>
              </a:tr>
              <a:tr h="108544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zh-TW" sz="1050" kern="100" dirty="0">
                          <a:effectLst/>
                        </a:rPr>
                        <a:t>固定價款附經濟價格調整合約</a:t>
                      </a:r>
                      <a:r>
                        <a:rPr lang="en-US" sz="1050" kern="100" dirty="0">
                          <a:effectLst/>
                        </a:rPr>
                        <a:t>(FP-EPA)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適用履約時間很長的採購專案，可能分批下單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每次調整僅針對當次採購，非適用整個採購合約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用意是保障雙方面對不可控的外在因素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合約附有特殊條款，允許雙方參照可靠的財務指標，以調整經濟價格</a:t>
                      </a:r>
                      <a:r>
                        <a:rPr lang="en-US" sz="1050" kern="100" dirty="0">
                          <a:effectLst/>
                        </a:rPr>
                        <a:t>(</a:t>
                      </a:r>
                      <a:r>
                        <a:rPr lang="zh-TW" sz="1050" kern="100" dirty="0">
                          <a:effectLst/>
                        </a:rPr>
                        <a:t>匯率、原物料價格</a:t>
                      </a:r>
                      <a:r>
                        <a:rPr lang="en-US" sz="1050" kern="100" dirty="0">
                          <a:effectLst/>
                        </a:rPr>
                        <a:t>…)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3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5</a:t>
                      </a:r>
                      <a:endParaRPr lang="zh-TW" sz="105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extLst>
                  <a:ext uri="{0D108BD9-81ED-4DB2-BD59-A6C34878D82A}">
                    <a16:rowId xmlns:a16="http://schemas.microsoft.com/office/drawing/2014/main" val="450751980"/>
                  </a:ext>
                </a:extLst>
              </a:tr>
              <a:tr h="723630">
                <a:tc rowSpan="3">
                  <a:txBody>
                    <a:bodyPr/>
                    <a:lstStyle/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zh-TW" sz="1050" b="1" kern="100" dirty="0">
                          <a:effectLst/>
                        </a:rPr>
                        <a:t>成本可償還契約</a:t>
                      </a:r>
                      <a:r>
                        <a:rPr lang="en-US" sz="1050" b="1" kern="100" dirty="0">
                          <a:effectLst/>
                        </a:rPr>
                        <a:t>(CR/CP)</a:t>
                      </a:r>
                      <a:endParaRPr lang="zh-TW" sz="1050" b="1" kern="100" dirty="0">
                        <a:effectLst/>
                      </a:endParaRPr>
                    </a:p>
                    <a:p>
                      <a:pPr marL="36000" lvl="0" indent="-342900" algn="l"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+mj-lt"/>
                        <a:buAutoNum type="arabicParenBoth"/>
                      </a:pPr>
                      <a:r>
                        <a:rPr lang="zh-TW" sz="1050" b="0" kern="100" dirty="0">
                          <a:effectLst/>
                        </a:rPr>
                        <a:t>買方無法清楚定義工作範疇或可能常需要調整，或工作存在高風險</a:t>
                      </a:r>
                      <a:endParaRPr lang="zh-TW" sz="1050" b="0" kern="100" dirty="0">
                        <a:noFill/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zh-TW" sz="1050" kern="100" dirty="0">
                          <a:effectLst/>
                        </a:rPr>
                        <a:t>成本加激勵費用合約</a:t>
                      </a:r>
                      <a:r>
                        <a:rPr lang="en-US" sz="1050" kern="100" dirty="0">
                          <a:effectLst/>
                        </a:rPr>
                        <a:t>(CPIF)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買方支付款項</a:t>
                      </a:r>
                      <a:r>
                        <a:rPr lang="en-US" sz="1050" kern="100" dirty="0">
                          <a:effectLst/>
                        </a:rPr>
                        <a:t>=</a:t>
                      </a:r>
                      <a:r>
                        <a:rPr lang="zh-TW" sz="1050" kern="100" dirty="0">
                          <a:effectLst/>
                        </a:rPr>
                        <a:t>買方實際支出成本</a:t>
                      </a:r>
                      <a:r>
                        <a:rPr lang="en-US" sz="1050" kern="100" dirty="0">
                          <a:effectLst/>
                        </a:rPr>
                        <a:t>+</a:t>
                      </a:r>
                      <a:r>
                        <a:rPr lang="zh-TW" sz="1050" kern="100" dirty="0">
                          <a:effectLst/>
                        </a:rPr>
                        <a:t>固定服務費</a:t>
                      </a:r>
                      <a:r>
                        <a:rPr lang="en-US" sz="1050" kern="100" dirty="0">
                          <a:effectLst/>
                        </a:rPr>
                        <a:t>+</a:t>
                      </a:r>
                      <a:r>
                        <a:rPr lang="zh-TW" sz="1050" kern="100" dirty="0">
                          <a:effectLst/>
                        </a:rPr>
                        <a:t>達標激勵金（定量）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依創造的績效拆帳分配金額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可納入罰款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5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3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extLst>
                  <a:ext uri="{0D108BD9-81ED-4DB2-BD59-A6C34878D82A}">
                    <a16:rowId xmlns:a16="http://schemas.microsoft.com/office/drawing/2014/main" val="4025959289"/>
                  </a:ext>
                </a:extLst>
              </a:tr>
              <a:tr h="54272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zh-TW" sz="1050" kern="100" dirty="0">
                          <a:effectLst/>
                        </a:rPr>
                        <a:t>成本加獎勵費用合約</a:t>
                      </a:r>
                      <a:r>
                        <a:rPr lang="en-US" sz="1050" kern="100" dirty="0">
                          <a:effectLst/>
                        </a:rPr>
                        <a:t>(CPAF)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買方支付款項</a:t>
                      </a:r>
                      <a:r>
                        <a:rPr lang="en-US" sz="1050" kern="100" dirty="0">
                          <a:effectLst/>
                        </a:rPr>
                        <a:t>=</a:t>
                      </a:r>
                      <a:r>
                        <a:rPr lang="zh-TW" sz="1050" kern="100" dirty="0">
                          <a:effectLst/>
                        </a:rPr>
                        <a:t>賣方實際支出成本</a:t>
                      </a:r>
                      <a:r>
                        <a:rPr lang="en-US" sz="1050" kern="100" dirty="0">
                          <a:effectLst/>
                        </a:rPr>
                        <a:t>+</a:t>
                      </a:r>
                      <a:r>
                        <a:rPr lang="zh-TW" sz="1050" kern="100" dirty="0">
                          <a:effectLst/>
                        </a:rPr>
                        <a:t>固定服務費</a:t>
                      </a:r>
                      <a:r>
                        <a:rPr lang="en-US" sz="1050" kern="100" dirty="0">
                          <a:effectLst/>
                        </a:rPr>
                        <a:t>+</a:t>
                      </a:r>
                      <a:r>
                        <a:rPr lang="zh-TW" sz="1050" kern="100" dirty="0">
                          <a:effectLst/>
                        </a:rPr>
                        <a:t>達標獎勵金（定性）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買方主觀認定賣方績效，不可申訴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6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2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extLst>
                  <a:ext uri="{0D108BD9-81ED-4DB2-BD59-A6C34878D82A}">
                    <a16:rowId xmlns:a16="http://schemas.microsoft.com/office/drawing/2014/main" val="257463387"/>
                  </a:ext>
                </a:extLst>
              </a:tr>
              <a:tr h="54272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zh-TW" sz="1050" kern="100" dirty="0">
                          <a:effectLst/>
                        </a:rPr>
                        <a:t>成本加固定服務費合約</a:t>
                      </a:r>
                      <a:r>
                        <a:rPr lang="en-US" sz="1050" kern="100" dirty="0">
                          <a:effectLst/>
                        </a:rPr>
                        <a:t>(CRFF)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買方支付款項</a:t>
                      </a:r>
                      <a:r>
                        <a:rPr lang="en-US" sz="1050" kern="100" dirty="0">
                          <a:effectLst/>
                        </a:rPr>
                        <a:t>=</a:t>
                      </a:r>
                      <a:r>
                        <a:rPr lang="zh-TW" sz="1050" kern="100" dirty="0">
                          <a:effectLst/>
                        </a:rPr>
                        <a:t>賣方實際支出成本</a:t>
                      </a:r>
                      <a:r>
                        <a:rPr lang="en-US" sz="1050" kern="100" dirty="0">
                          <a:effectLst/>
                        </a:rPr>
                        <a:t>+</a:t>
                      </a:r>
                      <a:r>
                        <a:rPr lang="zh-TW" sz="1050" kern="100" dirty="0">
                          <a:effectLst/>
                        </a:rPr>
                        <a:t>固定服務費（專案初估成本</a:t>
                      </a:r>
                      <a:r>
                        <a:rPr lang="en-US" sz="1050" kern="100" dirty="0">
                          <a:effectLst/>
                        </a:rPr>
                        <a:t>%</a:t>
                      </a:r>
                      <a:r>
                        <a:rPr lang="zh-TW" sz="1050" kern="100" dirty="0">
                          <a:effectLst/>
                        </a:rPr>
                        <a:t>）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由買方吸收全部的成本波動，對買方風險最高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7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1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extLst>
                  <a:ext uri="{0D108BD9-81ED-4DB2-BD59-A6C34878D82A}">
                    <a16:rowId xmlns:a16="http://schemas.microsoft.com/office/drawing/2014/main" val="1714753399"/>
                  </a:ext>
                </a:extLst>
              </a:tr>
              <a:tr h="723630">
                <a:tc gridSpan="2">
                  <a:txBody>
                    <a:bodyPr/>
                    <a:lstStyle/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zh-TW" sz="1050" b="1" kern="100" dirty="0">
                          <a:effectLst/>
                        </a:rPr>
                        <a:t>工料計價契約</a:t>
                      </a:r>
                      <a:r>
                        <a:rPr lang="en-US" sz="1050" b="1" kern="100" dirty="0">
                          <a:effectLst/>
                        </a:rPr>
                        <a:t>(T&amp;M)</a:t>
                      </a:r>
                      <a:endParaRPr lang="zh-TW" sz="1050" b="1" kern="100" dirty="0">
                        <a:effectLst/>
                      </a:endParaRPr>
                    </a:p>
                    <a:p>
                      <a:pPr marL="36000" algn="l">
                        <a:spcAft>
                          <a:spcPts val="0"/>
                        </a:spcAft>
                      </a:pPr>
                      <a:r>
                        <a:rPr lang="en-US" sz="1050" b="0" kern="100" dirty="0">
                          <a:effectLst/>
                        </a:rPr>
                        <a:t>(1)</a:t>
                      </a:r>
                      <a:r>
                        <a:rPr lang="zh-TW" sz="1050" b="0" kern="100" dirty="0">
                          <a:effectLst/>
                        </a:rPr>
                        <a:t>適用緊急</a:t>
                      </a:r>
                      <a:r>
                        <a:rPr lang="en-US" sz="1050" b="0" kern="100" dirty="0">
                          <a:effectLst/>
                        </a:rPr>
                        <a:t>/</a:t>
                      </a:r>
                      <a:r>
                        <a:rPr lang="zh-TW" sz="1050" b="0" kern="100" dirty="0">
                          <a:effectLst/>
                        </a:rPr>
                        <a:t>小金額採購</a:t>
                      </a:r>
                      <a:endParaRPr lang="zh-TW" sz="105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為混合式的契約</a:t>
                      </a:r>
                      <a:r>
                        <a:rPr lang="en-US" sz="1050" kern="100" dirty="0">
                          <a:effectLst/>
                        </a:rPr>
                        <a:t>(</a:t>
                      </a:r>
                      <a:r>
                        <a:rPr lang="zh-TW" sz="1050" kern="100" dirty="0">
                          <a:effectLst/>
                        </a:rPr>
                        <a:t>固定價款契約</a:t>
                      </a:r>
                      <a:r>
                        <a:rPr lang="en-US" sz="1050" kern="100" dirty="0">
                          <a:effectLst/>
                        </a:rPr>
                        <a:t>+</a:t>
                      </a:r>
                      <a:r>
                        <a:rPr lang="zh-TW" sz="1050" kern="100" dirty="0">
                          <a:effectLst/>
                        </a:rPr>
                        <a:t>成本可償還契約</a:t>
                      </a:r>
                      <a:r>
                        <a:rPr lang="en-US" sz="1050" kern="100" dirty="0">
                          <a:effectLst/>
                        </a:rPr>
                        <a:t>)</a:t>
                      </a:r>
                      <a:endParaRPr lang="zh-TW" sz="1050" kern="100" dirty="0">
                        <a:effectLst/>
                      </a:endParaRP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知道單價，但不確定總量，通常會設定上限</a:t>
                      </a:r>
                    </a:p>
                    <a:p>
                      <a:pPr marL="171450" lvl="0" indent="-17145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050" kern="100" dirty="0">
                          <a:effectLst/>
                        </a:rPr>
                        <a:t>例如：路面坍方、文具採買、顧問費用</a:t>
                      </a:r>
                      <a:r>
                        <a:rPr lang="en-US" sz="1050" kern="100" dirty="0">
                          <a:effectLst/>
                        </a:rPr>
                        <a:t>…</a:t>
                      </a:r>
                      <a:r>
                        <a:rPr lang="zh-TW" sz="1050" kern="100" dirty="0">
                          <a:effectLst/>
                        </a:rPr>
                        <a:t>等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4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tc>
                  <a:txBody>
                    <a:bodyPr/>
                    <a:lstStyle/>
                    <a:p>
                      <a:pPr marL="52800"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4</a:t>
                      </a:r>
                      <a:endParaRPr lang="zh-TW" sz="105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59491" marR="59491" marT="0" marB="0" anchor="ctr"/>
                </a:tc>
                <a:extLst>
                  <a:ext uri="{0D108BD9-81ED-4DB2-BD59-A6C34878D82A}">
                    <a16:rowId xmlns:a16="http://schemas.microsoft.com/office/drawing/2014/main" val="29488815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8734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6"/>
            <a:ext cx="914400" cy="10067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執行採購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TW" altLang="zh-TW" dirty="0"/>
              <a:t>開始與廠商接觸，邀請潛在賣方投標，買方再依此評選出合格的賣方，經協商後正式與選定的賣方簽約。</a:t>
            </a:r>
          </a:p>
          <a:p>
            <a:pPr lvl="0"/>
            <a:endParaRPr lang="zh-TW" altLang="zh-TW" dirty="0"/>
          </a:p>
          <a:p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>
                <a:solidFill>
                  <a:schemeClr val="accent5"/>
                </a:solidFill>
              </a:rPr>
              <a:t>Output</a:t>
            </a:r>
            <a:endParaRPr kumimoji="1" lang="zh-TW" altLang="en-US" sz="2400" b="1" dirty="0">
              <a:solidFill>
                <a:schemeClr val="accent5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4036B36-8D73-DC45-8E84-83D4E818A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5304"/>
            <a:ext cx="3424383" cy="2274046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C9A0311F-863C-E94F-A7A3-80D1870450FD}"/>
              </a:ext>
            </a:extLst>
          </p:cNvPr>
          <p:cNvSpPr/>
          <p:nvPr/>
        </p:nvSpPr>
        <p:spPr>
          <a:xfrm>
            <a:off x="3413760" y="989945"/>
            <a:ext cx="9044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TW" altLang="en-US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貨比三家</a:t>
            </a:r>
            <a:r>
              <a:rPr lang="zh-TW" alt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，簽訂</a:t>
            </a:r>
            <a:r>
              <a:rPr lang="zh-TW" altLang="en-US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協議</a:t>
            </a:r>
            <a:r>
              <a:rPr lang="zh-TW" alt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保障雙方</a:t>
            </a:r>
            <a:endParaRPr lang="zh-TW" altLang="zh-TW" sz="2000" b="1" kern="100" dirty="0">
              <a:solidFill>
                <a:schemeClr val="accent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3DA9F3B7-4DD7-F44B-BE52-8E9DF8186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1929195"/>
              </p:ext>
            </p:extLst>
          </p:nvPr>
        </p:nvGraphicFramePr>
        <p:xfrm>
          <a:off x="3554730" y="1359276"/>
          <a:ext cx="8637269" cy="4744343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920240">
                  <a:extLst>
                    <a:ext uri="{9D8B030D-6E8A-4147-A177-3AD203B41FA5}">
                      <a16:colId xmlns:a16="http://schemas.microsoft.com/office/drawing/2014/main" val="1741608621"/>
                    </a:ext>
                  </a:extLst>
                </a:gridCol>
                <a:gridCol w="6717029">
                  <a:extLst>
                    <a:ext uri="{9D8B030D-6E8A-4147-A177-3AD203B41FA5}">
                      <a16:colId xmlns:a16="http://schemas.microsoft.com/office/drawing/2014/main" val="2282360633"/>
                    </a:ext>
                  </a:extLst>
                </a:gridCol>
              </a:tblGrid>
              <a:tr h="221222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項目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說明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7191296"/>
                  </a:ext>
                </a:extLst>
              </a:tr>
              <a:tr h="442445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選定的賣方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依提案書或投標評估判定合格的賣方，可能有多家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最後從中選出得標的賣方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450036"/>
                  </a:ext>
                </a:extLst>
              </a:tr>
              <a:tr h="455483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協議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契約是協議的一種，用來降低專案的失敗風險，對買賣雙方有法律約束力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契約條款若有任何修正，需要買賣雙方的同意並簽名且需要書面化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497763"/>
                  </a:ext>
                </a:extLst>
              </a:tr>
              <a:tr h="221222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變更申請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0"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808664"/>
                  </a:ext>
                </a:extLst>
              </a:tr>
              <a:tr h="1855415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專案管理計劃書更新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0"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zh-TW" sz="1200" kern="100" dirty="0">
                          <a:effectLst/>
                        </a:rPr>
                        <a:t>可能更新的專案管理計劃書有：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需求管理計劃書：賣方所辨識到的需求變更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品質管理計劃書：賣方提出的替代標準、解決方案造成原計畫變更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溝通管理計劃書：如何與賣方溝通的方法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風險管理計劃書：納入每個協議與賣方的特定風險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採購管理計劃書：將簽約與協商過程更新入計劃書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時程基準：賣方交付時程變更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範疇基準：採購過程中發生的範疇變更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成本基準：採購期間市場價格波動導致賣方與物料價格變更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8286544"/>
                  </a:ext>
                </a:extLst>
              </a:tr>
              <a:tr h="1106111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專案文件更新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 indent="0"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zh-TW" sz="1200" kern="100" dirty="0">
                          <a:effectLst/>
                        </a:rPr>
                        <a:t>可能會被更新的專案文件有：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風險登錄表：將與所有選定賣方有關的風險登錄上去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需求追溯表：將產品需求與廠商的可交付成果連結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利害關係人登錄表：將正式簽約的賣方及相關者登錄上去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資源行事曆：更新廠商資源的到位時程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21977084"/>
                  </a:ext>
                </a:extLst>
              </a:tr>
              <a:tr h="442445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</a:rPr>
                        <a:t>組織過程資產更新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預審合格賣方名單</a:t>
                      </a: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</a:rPr>
                        <a:t>賣方相關經驗資訊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7248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9731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016BDA0-0714-F249-A9B3-A65139063FFC}"/>
              </a:ext>
            </a:extLst>
          </p:cNvPr>
          <p:cNvSpPr/>
          <p:nvPr/>
        </p:nvSpPr>
        <p:spPr>
          <a:xfrm>
            <a:off x="11407140" y="444876"/>
            <a:ext cx="914400" cy="10067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62E303-642A-1846-93A6-79577751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執行採購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D0ED01-F5E9-B943-AF9D-A94DB85CE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TW" altLang="zh-TW" dirty="0"/>
              <a:t>開始與廠商接觸，邀請潛在賣方投標，買方再依此評選出合格的賣方，經協商後正式與選定的賣方簽約。</a:t>
            </a:r>
          </a:p>
          <a:p>
            <a:pPr lvl="0"/>
            <a:endParaRPr lang="zh-TW" altLang="zh-TW" dirty="0"/>
          </a:p>
          <a:p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C7E846C-708B-5E4F-B59A-446E95A02D57}"/>
              </a:ext>
            </a:extLst>
          </p:cNvPr>
          <p:cNvSpPr/>
          <p:nvPr/>
        </p:nvSpPr>
        <p:spPr>
          <a:xfrm>
            <a:off x="447484" y="484619"/>
            <a:ext cx="2643188" cy="50532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400" b="1" dirty="0">
                <a:solidFill>
                  <a:schemeClr val="accent5"/>
                </a:solidFill>
              </a:rPr>
              <a:t>T&amp;T</a:t>
            </a:r>
            <a:endParaRPr kumimoji="1" lang="zh-TW" altLang="en-US" sz="2400" b="1" dirty="0">
              <a:solidFill>
                <a:schemeClr val="accent5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4036B36-8D73-DC45-8E84-83D4E818A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5304"/>
            <a:ext cx="3424383" cy="2274046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C9A0311F-863C-E94F-A7A3-80D1870450FD}"/>
              </a:ext>
            </a:extLst>
          </p:cNvPr>
          <p:cNvSpPr/>
          <p:nvPr/>
        </p:nvSpPr>
        <p:spPr>
          <a:xfrm>
            <a:off x="3413760" y="989945"/>
            <a:ext cx="90449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0"/>
              </a:spcAft>
            </a:pPr>
            <a:r>
              <a:rPr lang="zh-TW" altLang="en-US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貨比三家</a:t>
            </a:r>
            <a:r>
              <a:rPr lang="zh-TW" alt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，簽訂</a:t>
            </a:r>
            <a:r>
              <a:rPr lang="zh-TW" altLang="en-US" b="1" kern="100" dirty="0">
                <a:solidFill>
                  <a:schemeClr val="accent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協議</a:t>
            </a:r>
            <a:r>
              <a:rPr lang="zh-TW" alt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保障雙方</a:t>
            </a:r>
            <a:endParaRPr lang="zh-TW" altLang="zh-TW" sz="2000" b="1" kern="100" dirty="0">
              <a:solidFill>
                <a:schemeClr val="accent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3DA9F3B7-4DD7-F44B-BE52-8E9DF8186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095248"/>
              </p:ext>
            </p:extLst>
          </p:nvPr>
        </p:nvGraphicFramePr>
        <p:xfrm>
          <a:off x="3554730" y="1359277"/>
          <a:ext cx="8637269" cy="4732913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1920240">
                  <a:extLst>
                    <a:ext uri="{9D8B030D-6E8A-4147-A177-3AD203B41FA5}">
                      <a16:colId xmlns:a16="http://schemas.microsoft.com/office/drawing/2014/main" val="1741608621"/>
                    </a:ext>
                  </a:extLst>
                </a:gridCol>
                <a:gridCol w="6717029">
                  <a:extLst>
                    <a:ext uri="{9D8B030D-6E8A-4147-A177-3AD203B41FA5}">
                      <a16:colId xmlns:a16="http://schemas.microsoft.com/office/drawing/2014/main" val="2282360633"/>
                    </a:ext>
                  </a:extLst>
                </a:gridCol>
              </a:tblGrid>
              <a:tr h="264750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項目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說明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67191296"/>
                  </a:ext>
                </a:extLst>
              </a:tr>
              <a:tr h="529500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廣告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2545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投標網站、廣告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…</a:t>
                      </a: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等邀請潛在賣方來投標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2450036"/>
                  </a:ext>
                </a:extLst>
              </a:tr>
              <a:tr h="948269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投標人會議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確保所有潛在賣方對於採購相關內容都有清楚理解與共識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通常投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招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標說明書、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SOW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會透過此會議提供給潛在賣方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會議中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會後的任何問題解說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疑義澄清，都要附加在原先的投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招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標文件中，確保所有潛在賣方都有同樣的資訊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497763"/>
                  </a:ext>
                </a:extLst>
              </a:tr>
              <a:tr h="459666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專家判斷</a:t>
                      </a:r>
                      <a:endParaRPr lang="zh-TW" sz="12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2545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協助評估賣方提案書</a:t>
                      </a:r>
                      <a:endParaRPr lang="zh-TW" sz="1200" kern="10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808664"/>
                  </a:ext>
                </a:extLst>
              </a:tr>
              <a:tr h="1173887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提案書評估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依據商源評選準則評估賣方提案書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評估內容應確保賣方對於投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招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標文件、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SOW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、商源評選準則及其他投標資料都有完整且全面的回應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加權系統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(Weighting system)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是常用的作法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評審結果應送請高階經理人作最後核准，才可開始協商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授予契約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8286544"/>
                  </a:ext>
                </a:extLst>
              </a:tr>
              <a:tr h="645638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商源評選</a:t>
                      </a:r>
                      <a:r>
                        <a:rPr lang="zh-TW" altLang="en-US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準則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2545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依照商源評選基準評估賣方提案書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21977084"/>
                  </a:ext>
                </a:extLst>
              </a:tr>
              <a:tr h="711203">
                <a:tc>
                  <a:txBody>
                    <a:bodyPr/>
                    <a:lstStyle/>
                    <a:p>
                      <a:pPr marL="54000">
                        <a:spcAft>
                          <a:spcPts val="0"/>
                        </a:spcAft>
                      </a:pP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採購協商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簽約前，與賣方作最後協商</a:t>
                      </a: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，確認雙方對於契約結構、雙方權力義務、其他條款都達成協議。</a:t>
                      </a:r>
                      <a:endParaRPr lang="zh-TW" sz="12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  <a:p>
                      <a:pPr marL="171450" lvl="0" indent="-171450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sz="1200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協商應由有簽署契約權力的採購團隊成員主導，</a:t>
                      </a:r>
                      <a:r>
                        <a:rPr lang="en-US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PM</a:t>
                      </a: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可參與並提供必要協助</a:t>
                      </a:r>
                      <a:r>
                        <a:rPr lang="en-US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如</a:t>
                      </a:r>
                      <a:r>
                        <a:rPr lang="zh-TW" altLang="en-US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回答問題、</a:t>
                      </a: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說明專案技術、品質及管理需求</a:t>
                      </a:r>
                      <a:r>
                        <a:rPr lang="en-US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zh-TW" sz="1200" b="1" kern="100" dirty="0">
                          <a:effectLst/>
                          <a:latin typeface="Calibri" panose="020F0502020204030204" pitchFamily="34" charset="0"/>
                          <a:ea typeface="微軟正黑體" panose="020B0604030504040204" pitchFamily="34" charset="-120"/>
                          <a:cs typeface="Times New Roman" panose="02020603050405020304" pitchFamily="18" charset="0"/>
                        </a:rPr>
                        <a:t>，但不應主導。</a:t>
                      </a:r>
                      <a:endParaRPr lang="zh-TW" sz="1200" b="1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7248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5731893"/>
      </p:ext>
    </p:extLst>
  </p:cSld>
  <p:clrMapOvr>
    <a:masterClrMapping/>
  </p:clrMapOvr>
</p:sld>
</file>

<file path=ppt/theme/theme1.xml><?xml version="1.0" encoding="utf-8"?>
<a:theme xmlns:a="http://schemas.openxmlformats.org/drawingml/2006/main" name="框架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框架</Template>
  <TotalTime>813</TotalTime>
  <Words>2904</Words>
  <Application>Microsoft Macintosh PowerPoint</Application>
  <PresentationFormat>寬螢幕</PresentationFormat>
  <Paragraphs>366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3" baseType="lpstr">
      <vt:lpstr>微軟正黑體</vt:lpstr>
      <vt:lpstr>新細明體</vt:lpstr>
      <vt:lpstr>幼圆</vt:lpstr>
      <vt:lpstr>Arial</vt:lpstr>
      <vt:lpstr>Calibri</vt:lpstr>
      <vt:lpstr>Corbel</vt:lpstr>
      <vt:lpstr>Times New Roman</vt:lpstr>
      <vt:lpstr>Wingdings</vt:lpstr>
      <vt:lpstr>Wingdings 2</vt:lpstr>
      <vt:lpstr>框架</vt:lpstr>
      <vt:lpstr>採購管理</vt:lpstr>
      <vt:lpstr>PMI-ism</vt:lpstr>
      <vt:lpstr>採購管理 各子過程</vt:lpstr>
      <vt:lpstr>規劃採購管理</vt:lpstr>
      <vt:lpstr>規劃採購管理</vt:lpstr>
      <vt:lpstr>規劃採購管理</vt:lpstr>
      <vt:lpstr>規劃採購管理</vt:lpstr>
      <vt:lpstr>執行採購</vt:lpstr>
      <vt:lpstr>執行採購</vt:lpstr>
      <vt:lpstr>執行採購</vt:lpstr>
      <vt:lpstr>管制採購</vt:lpstr>
      <vt:lpstr>管制採購</vt:lpstr>
      <vt:lpstr>管制採購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採購管理</dc:title>
  <dc:creator>Microsoft Office 使用者</dc:creator>
  <cp:lastModifiedBy>Microsoft Office 使用者</cp:lastModifiedBy>
  <cp:revision>21</cp:revision>
  <dcterms:created xsi:type="dcterms:W3CDTF">2020-05-01T13:44:13Z</dcterms:created>
  <dcterms:modified xsi:type="dcterms:W3CDTF">2020-05-02T03:18:10Z</dcterms:modified>
</cp:coreProperties>
</file>

<file path=docProps/thumbnail.jpeg>
</file>